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72" r:id="rId1"/>
  </p:sldMasterIdLst>
  <p:notesMasterIdLst>
    <p:notesMasterId r:id="rId79"/>
  </p:notesMasterIdLst>
  <p:handoutMasterIdLst>
    <p:handoutMasterId r:id="rId80"/>
  </p:handoutMasterIdLst>
  <p:sldIdLst>
    <p:sldId id="351" r:id="rId2"/>
    <p:sldId id="355" r:id="rId3"/>
    <p:sldId id="354" r:id="rId4"/>
    <p:sldId id="356" r:id="rId5"/>
    <p:sldId id="357" r:id="rId6"/>
    <p:sldId id="358" r:id="rId7"/>
    <p:sldId id="359" r:id="rId8"/>
    <p:sldId id="362" r:id="rId9"/>
    <p:sldId id="363" r:id="rId10"/>
    <p:sldId id="395" r:id="rId11"/>
    <p:sldId id="396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3" r:id="rId21"/>
    <p:sldId id="376" r:id="rId22"/>
    <p:sldId id="375" r:id="rId23"/>
    <p:sldId id="374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8" r:id="rId35"/>
    <p:sldId id="387" r:id="rId36"/>
    <p:sldId id="389" r:id="rId37"/>
    <p:sldId id="390" r:id="rId38"/>
    <p:sldId id="391" r:id="rId39"/>
    <p:sldId id="392" r:id="rId40"/>
    <p:sldId id="393" r:id="rId41"/>
    <p:sldId id="394" r:id="rId42"/>
    <p:sldId id="397" r:id="rId43"/>
    <p:sldId id="398" r:id="rId44"/>
    <p:sldId id="399" r:id="rId45"/>
    <p:sldId id="417" r:id="rId46"/>
    <p:sldId id="416" r:id="rId47"/>
    <p:sldId id="418" r:id="rId48"/>
    <p:sldId id="419" r:id="rId49"/>
    <p:sldId id="420" r:id="rId50"/>
    <p:sldId id="400" r:id="rId51"/>
    <p:sldId id="401" r:id="rId52"/>
    <p:sldId id="724" r:id="rId53"/>
    <p:sldId id="402" r:id="rId54"/>
    <p:sldId id="403" r:id="rId55"/>
    <p:sldId id="404" r:id="rId56"/>
    <p:sldId id="405" r:id="rId57"/>
    <p:sldId id="406" r:id="rId58"/>
    <p:sldId id="407" r:id="rId59"/>
    <p:sldId id="408" r:id="rId60"/>
    <p:sldId id="702" r:id="rId61"/>
    <p:sldId id="716" r:id="rId62"/>
    <p:sldId id="713" r:id="rId63"/>
    <p:sldId id="704" r:id="rId64"/>
    <p:sldId id="715" r:id="rId65"/>
    <p:sldId id="718" r:id="rId66"/>
    <p:sldId id="721" r:id="rId67"/>
    <p:sldId id="722" r:id="rId68"/>
    <p:sldId id="723" r:id="rId69"/>
    <p:sldId id="725" r:id="rId70"/>
    <p:sldId id="409" r:id="rId71"/>
    <p:sldId id="410" r:id="rId72"/>
    <p:sldId id="411" r:id="rId73"/>
    <p:sldId id="412" r:id="rId74"/>
    <p:sldId id="413" r:id="rId75"/>
    <p:sldId id="414" r:id="rId76"/>
    <p:sldId id="415" r:id="rId77"/>
    <p:sldId id="361" r:id="rId78"/>
  </p:sldIdLst>
  <p:sldSz cx="9144000" cy="6858000" type="screen4x3"/>
  <p:notesSz cx="10231438" cy="70961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07ECF2-DC75-4970-976A-F41F1DB971D0}">
          <p14:sldIdLst>
            <p14:sldId id="351"/>
            <p14:sldId id="355"/>
            <p14:sldId id="354"/>
            <p14:sldId id="356"/>
            <p14:sldId id="357"/>
            <p14:sldId id="358"/>
          </p14:sldIdLst>
        </p14:section>
        <p14:section name="Separable" id="{27D41FA1-12B6-4407-83B4-F6F774E66BF8}">
          <p14:sldIdLst>
            <p14:sldId id="359"/>
            <p14:sldId id="362"/>
            <p14:sldId id="363"/>
            <p14:sldId id="395"/>
            <p14:sldId id="396"/>
            <p14:sldId id="364"/>
            <p14:sldId id="365"/>
            <p14:sldId id="366"/>
            <p14:sldId id="367"/>
          </p14:sldIdLst>
        </p14:section>
        <p14:section name="Set-theoretic interpretation" id="{0A1A0799-F32E-4A6C-BD45-456EED9D302E}">
          <p14:sldIdLst>
            <p14:sldId id="368"/>
            <p14:sldId id="369"/>
            <p14:sldId id="370"/>
            <p14:sldId id="371"/>
          </p14:sldIdLst>
        </p14:section>
        <p14:section name="Integer image" id="{15C719D6-F9BA-494A-AB5A-A9DD61BD074F}">
          <p14:sldIdLst>
            <p14:sldId id="373"/>
            <p14:sldId id="376"/>
            <p14:sldId id="375"/>
            <p14:sldId id="374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8"/>
            <p14:sldId id="387"/>
            <p14:sldId id="389"/>
            <p14:sldId id="390"/>
            <p14:sldId id="391"/>
            <p14:sldId id="392"/>
            <p14:sldId id="393"/>
            <p14:sldId id="394"/>
            <p14:sldId id="397"/>
            <p14:sldId id="398"/>
            <p14:sldId id="399"/>
            <p14:sldId id="417"/>
            <p14:sldId id="416"/>
            <p14:sldId id="418"/>
            <p14:sldId id="419"/>
            <p14:sldId id="420"/>
            <p14:sldId id="400"/>
            <p14:sldId id="401"/>
            <p14:sldId id="724"/>
            <p14:sldId id="402"/>
            <p14:sldId id="403"/>
            <p14:sldId id="404"/>
            <p14:sldId id="405"/>
            <p14:sldId id="406"/>
            <p14:sldId id="407"/>
            <p14:sldId id="408"/>
            <p14:sldId id="702"/>
            <p14:sldId id="716"/>
            <p14:sldId id="713"/>
            <p14:sldId id="704"/>
            <p14:sldId id="715"/>
            <p14:sldId id="718"/>
            <p14:sldId id="721"/>
            <p14:sldId id="722"/>
            <p14:sldId id="723"/>
            <p14:sldId id="725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  <p14:section name="Binary dilation and erosion" id="{A1FAE9B3-6E0B-4B17-9FE0-438C580E77A8}">
          <p14:sldIdLst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huong" initials="NT" lastIdx="27" clrIdx="0">
    <p:extLst>
      <p:ext uri="{19B8F6BF-5375-455C-9EA6-DF929625EA0E}">
        <p15:presenceInfo xmlns:p15="http://schemas.microsoft.com/office/powerpoint/2012/main" userId="7016dd6784591dde" providerId="Windows Live"/>
      </p:ext>
    </p:extLst>
  </p:cmAuthor>
  <p:cmAuthor id="2" name=" " initials="" lastIdx="7" clrIdx="1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1EC6"/>
    <a:srgbClr val="DB2709"/>
    <a:srgbClr val="FFFF99"/>
    <a:srgbClr val="0099FF"/>
    <a:srgbClr val="D1D1F0"/>
    <a:srgbClr val="D2FFF3"/>
    <a:srgbClr val="56FFD2"/>
    <a:srgbClr val="3399FF"/>
    <a:srgbClr val="99FFCC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5" autoAdjust="0"/>
    <p:restoredTop sz="77659" autoAdjust="0"/>
  </p:normalViewPr>
  <p:slideViewPr>
    <p:cSldViewPr snapToGrid="0">
      <p:cViewPr varScale="1">
        <p:scale>
          <a:sx n="105" d="100"/>
          <a:sy n="105" d="100"/>
        </p:scale>
        <p:origin x="126" y="498"/>
      </p:cViewPr>
      <p:guideLst>
        <p:guide orient="horz" pos="2160"/>
        <p:guide pos="290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5447" y="1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r">
              <a:defRPr sz="1200"/>
            </a:lvl1pPr>
          </a:lstStyle>
          <a:p>
            <a:fld id="{81515007-5794-4203-BA02-3F7034D27CF1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740089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5447" y="6740089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r">
              <a:defRPr sz="1200"/>
            </a:lvl1pPr>
          </a:lstStyle>
          <a:p>
            <a:fld id="{23AEB14B-F720-49C1-BC26-6D5B03D00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003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433623" cy="356038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5447" y="2"/>
            <a:ext cx="4433623" cy="356038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r">
              <a:defRPr sz="1200"/>
            </a:lvl1pPr>
          </a:lstStyle>
          <a:p>
            <a:fld id="{7D089CB3-4616-43A9-A806-52BF0B7E3130}" type="datetimeFigureOut">
              <a:rPr lang="ko-KR" altLang="en-US" smtClean="0"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5825"/>
            <a:ext cx="3192462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22" tIns="47512" rIns="95022" bIns="4751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144" y="3415011"/>
            <a:ext cx="8185150" cy="2794100"/>
          </a:xfrm>
          <a:prstGeom prst="rect">
            <a:avLst/>
          </a:prstGeom>
        </p:spPr>
        <p:txBody>
          <a:bodyPr vert="horz" lIns="95022" tIns="47512" rIns="95022" bIns="4751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0089"/>
            <a:ext cx="4433623" cy="35603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5447" y="6740089"/>
            <a:ext cx="4433623" cy="35603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r">
              <a:defRPr sz="1200"/>
            </a:lvl1pPr>
          </a:lstStyle>
          <a:p>
            <a:fld id="{D7552784-3A58-4877-A233-639D5E34B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5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Morphological image processing is a collection of non-linear operations related to the shape or morphology of features in an image.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784-3A58-4877-A233-639D5E34B2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796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784-3A58-4877-A233-639D5E34B2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63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784-3A58-4877-A233-639D5E34B23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750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784-3A58-4877-A233-639D5E34B23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786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784-3A58-4877-A233-639D5E34B23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94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836CD8-A046-481B-AC25-7461244A6CD7}" type="slidenum">
              <a:rPr lang="zh-TW" altLang="en-US" smtClean="0"/>
              <a:pPr>
                <a:defRPr/>
              </a:pPr>
              <a:t>67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0434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61925" y="2528888"/>
            <a:ext cx="8785225" cy="1079500"/>
            <a:chOff x="68" y="210"/>
            <a:chExt cx="5534" cy="680"/>
          </a:xfrm>
        </p:grpSpPr>
        <p:sp>
          <p:nvSpPr>
            <p:cNvPr id="6" name="AutoShape 20"/>
            <p:cNvSpPr>
              <a:spLocks noChangeArrowheads="1"/>
            </p:cNvSpPr>
            <p:nvPr/>
          </p:nvSpPr>
          <p:spPr bwMode="auto">
            <a:xfrm>
              <a:off x="301" y="565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CC99FF"/>
                </a:gs>
                <a:gs pos="100000">
                  <a:srgbClr val="9900CC"/>
                </a:gs>
              </a:gsLst>
              <a:lin ang="5400000" scaled="1"/>
            </a:gradFill>
            <a:ln w="9525" algn="ctr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AutoShape 21"/>
            <p:cNvSpPr>
              <a:spLocks noChangeArrowheads="1"/>
            </p:cNvSpPr>
            <p:nvPr/>
          </p:nvSpPr>
          <p:spPr bwMode="auto">
            <a:xfrm>
              <a:off x="215" y="281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0D92C7"/>
                </a:gs>
                <a:gs pos="100000">
                  <a:srgbClr val="2E489F"/>
                </a:gs>
              </a:gsLst>
              <a:lin ang="5400000" scaled="1"/>
            </a:gradFill>
            <a:ln w="9525" algn="ctr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1200" i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IB_K820Medium" pitchFamily="18" charset="-127"/>
                <a:ea typeface="IB_K820Medium" pitchFamily="18" charset="-127"/>
              </a:endParaRPr>
            </a:p>
          </p:txBody>
        </p:sp>
        <p:sp>
          <p:nvSpPr>
            <p:cNvPr id="8" name="AutoShape 22"/>
            <p:cNvSpPr>
              <a:spLocks noChangeArrowheads="1"/>
            </p:cNvSpPr>
            <p:nvPr/>
          </p:nvSpPr>
          <p:spPr bwMode="auto">
            <a:xfrm>
              <a:off x="68" y="482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33CC33"/>
                </a:gs>
                <a:gs pos="100000">
                  <a:srgbClr val="006600"/>
                </a:gs>
              </a:gsLst>
              <a:lin ang="5400000" scaled="1"/>
            </a:gradFill>
            <a:ln w="9525" algn="ctr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" name="AutoShape 23"/>
            <p:cNvSpPr>
              <a:spLocks noChangeArrowheads="1"/>
            </p:cNvSpPr>
            <p:nvPr/>
          </p:nvSpPr>
          <p:spPr bwMode="auto">
            <a:xfrm rot="16200000">
              <a:off x="159" y="527"/>
              <a:ext cx="680" cy="4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 algn="ctr">
              <a:solidFill>
                <a:srgbClr val="CC9900"/>
              </a:solidFill>
              <a:round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vert="eaVert" wrap="none" lIns="0" tIns="54000" rIns="0" bIns="0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2000" b="0">
                <a:solidFill>
                  <a:srgbClr val="990000"/>
                </a:solidFill>
                <a:latin typeface="IB_K820Medium" pitchFamily="18" charset="-127"/>
                <a:ea typeface="IB_K820Medium" pitchFamily="18" charset="-127"/>
              </a:endParaRPr>
            </a:p>
          </p:txBody>
        </p:sp>
        <p:sp>
          <p:nvSpPr>
            <p:cNvPr id="10" name="AutoShape 24"/>
            <p:cNvSpPr>
              <a:spLocks noChangeArrowheads="1"/>
            </p:cNvSpPr>
            <p:nvPr/>
          </p:nvSpPr>
          <p:spPr bwMode="auto">
            <a:xfrm>
              <a:off x="283" y="709"/>
              <a:ext cx="5319" cy="4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 algn="ctr">
              <a:solidFill>
                <a:srgbClr val="CC9900"/>
              </a:solidFill>
              <a:round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lIns="0" tIns="54000" rIns="0" bIns="0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2000" b="0">
                <a:solidFill>
                  <a:srgbClr val="990000"/>
                </a:solidFill>
                <a:latin typeface="IB_K820Medium" pitchFamily="18" charset="-127"/>
                <a:ea typeface="IB_K820Medium" pitchFamily="18" charset="-127"/>
              </a:endParaRPr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241425" y="1828800"/>
            <a:ext cx="7521575" cy="13843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13" name="Rectangle 2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AB6ECB-65EF-40D9-81CE-61C49A651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/>
          <a:stretch/>
        </p:blipFill>
        <p:spPr>
          <a:xfrm>
            <a:off x="0" y="6382299"/>
            <a:ext cx="1731777" cy="461963"/>
          </a:xfrm>
          <a:prstGeom prst="rect">
            <a:avLst/>
          </a:prstGeom>
        </p:spPr>
      </p:pic>
      <p:sp>
        <p:nvSpPr>
          <p:cNvPr id="11" name="AutoShape 28"/>
          <p:cNvSpPr>
            <a:spLocks noChangeArrowheads="1"/>
          </p:cNvSpPr>
          <p:nvPr/>
        </p:nvSpPr>
        <p:spPr bwMode="auto">
          <a:xfrm flipV="1">
            <a:off x="1241425" y="6399213"/>
            <a:ext cx="7651750" cy="90487"/>
          </a:xfrm>
          <a:prstGeom prst="roundRect">
            <a:avLst>
              <a:gd name="adj" fmla="val 16667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9525" algn="ctr">
            <a:solidFill>
              <a:srgbClr val="B2B2B2"/>
            </a:solidFill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rot="10800000" wrap="none" tIns="54000"/>
          <a:lstStyle/>
          <a:p>
            <a:pPr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ko-KR" altLang="ko-KR" sz="1800" b="0">
              <a:solidFill>
                <a:srgbClr val="004400"/>
              </a:solidFill>
              <a:latin typeface="IB_K820Medium" pitchFamily="18" charset="-127"/>
              <a:ea typeface="IB_K820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1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8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19283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192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5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76049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073" y="869133"/>
            <a:ext cx="8519103" cy="5512617"/>
          </a:xfrm>
        </p:spPr>
        <p:txBody>
          <a:bodyPr/>
          <a:lstStyle>
            <a:lvl1pPr>
              <a:defRPr sz="22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8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2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410051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92663" y="1341438"/>
            <a:ext cx="4100512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1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5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51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8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0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88913"/>
            <a:ext cx="8642350" cy="520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정봉수심혁재 </a:t>
            </a:r>
            <a:r>
              <a:rPr lang="en-US" altLang="ko-KR" dirty="0" err="1"/>
              <a:t>Jungyoup</a:t>
            </a:r>
            <a:r>
              <a:rPr lang="en-US" altLang="ko-KR" dirty="0"/>
              <a:t> Yang</a:t>
            </a:r>
          </a:p>
        </p:txBody>
      </p:sp>
      <p:sp>
        <p:nvSpPr>
          <p:cNvPr id="103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3086" y="854162"/>
            <a:ext cx="8540090" cy="552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ver.01</a:t>
            </a:r>
          </a:p>
          <a:p>
            <a:pPr lvl="1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 01</a:t>
            </a:r>
          </a:p>
          <a:p>
            <a:pPr lvl="2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 01</a:t>
            </a:r>
          </a:p>
          <a:p>
            <a:pPr lvl="3"/>
            <a:endParaRPr lang="en-US" altLang="ko-KR" dirty="0"/>
          </a:p>
        </p:txBody>
      </p:sp>
      <p:sp>
        <p:nvSpPr>
          <p:cNvPr id="4126" name="Line 30"/>
          <p:cNvSpPr>
            <a:spLocks noChangeShapeType="1"/>
          </p:cNvSpPr>
          <p:nvPr/>
        </p:nvSpPr>
        <p:spPr bwMode="auto">
          <a:xfrm>
            <a:off x="250825" y="772160"/>
            <a:ext cx="8642350" cy="0"/>
          </a:xfrm>
          <a:prstGeom prst="line">
            <a:avLst/>
          </a:prstGeom>
          <a:noFill/>
          <a:ln w="28575">
            <a:solidFill>
              <a:srgbClr val="0033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130" name="Rectangle 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88175" y="6524625"/>
            <a:ext cx="1905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131" name="Rectangle 3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11760" y="6489700"/>
            <a:ext cx="432048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 i="1">
                <a:solidFill>
                  <a:srgbClr val="FF0000"/>
                </a:solidFill>
                <a:latin typeface="+mn-lt"/>
                <a:ea typeface="+mn-ea"/>
              </a:defRPr>
            </a:lvl1pPr>
          </a:lstStyle>
          <a:p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61568D-B4F2-43C2-865D-DEB32F159E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/>
          <a:stretch/>
        </p:blipFill>
        <p:spPr>
          <a:xfrm>
            <a:off x="0" y="6382299"/>
            <a:ext cx="1731777" cy="461963"/>
          </a:xfrm>
          <a:prstGeom prst="rect">
            <a:avLst/>
          </a:prstGeom>
        </p:spPr>
      </p:pic>
      <p:sp>
        <p:nvSpPr>
          <p:cNvPr id="4132" name="Line 36"/>
          <p:cNvSpPr>
            <a:spLocks noChangeShapeType="1"/>
          </p:cNvSpPr>
          <p:nvPr/>
        </p:nvSpPr>
        <p:spPr bwMode="auto">
          <a:xfrm>
            <a:off x="1228725" y="6464300"/>
            <a:ext cx="7651750" cy="0"/>
          </a:xfrm>
          <a:prstGeom prst="line">
            <a:avLst/>
          </a:prstGeom>
          <a:noFill/>
          <a:ln w="28575">
            <a:pattFill prst="pct5">
              <a:fgClr>
                <a:srgbClr val="003366"/>
              </a:fgClr>
              <a:bgClr>
                <a:schemeClr val="tx2"/>
              </a:bgClr>
            </a:patt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7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4"/>
        </a:buBlip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Blip>
          <a:blip r:embed="rId16"/>
        </a:buBlip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73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gif"/><Relationship Id="rId7" Type="http://schemas.openxmlformats.org/officeDocument/2006/relationships/image" Target="../media/image102.gi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gif"/><Relationship Id="rId5" Type="http://schemas.openxmlformats.org/officeDocument/2006/relationships/image" Target="../media/image100.gif"/><Relationship Id="rId4" Type="http://schemas.openxmlformats.org/officeDocument/2006/relationships/image" Target="../media/image99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2.w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tiff"/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pam.ucla.edu/abstract/?tid=11321&amp;pcode=GSS2013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597" y="2359151"/>
            <a:ext cx="7394850" cy="937993"/>
          </a:xfrm>
        </p:spPr>
        <p:txBody>
          <a:bodyPr/>
          <a:lstStyle/>
          <a:p>
            <a:br>
              <a:rPr lang="en-US" altLang="ko-KR" sz="3200" dirty="0">
                <a:effectLst/>
              </a:rPr>
            </a:br>
            <a:r>
              <a:rPr lang="en-US" altLang="ko-KR" sz="3200" dirty="0">
                <a:effectLst/>
              </a:rPr>
              <a:t>Week</a:t>
            </a:r>
            <a:r>
              <a:rPr lang="en-US" altLang="ko-KR" sz="3200" b="0" dirty="0">
                <a:effectLst/>
              </a:rPr>
              <a:t> </a:t>
            </a:r>
            <a:r>
              <a:rPr lang="en-US" altLang="ko-KR" sz="3200" dirty="0">
                <a:effectLst/>
              </a:rPr>
              <a:t>8</a:t>
            </a:r>
            <a:r>
              <a:rPr lang="en-US" altLang="ko-KR" sz="3600" dirty="0">
                <a:effectLst/>
              </a:rPr>
              <a:t>: </a:t>
            </a:r>
            <a:r>
              <a:rPr lang="en-US" altLang="ko-KR" sz="3200" dirty="0">
                <a:effectLst/>
              </a:rPr>
              <a:t>Linear Processing Filtering</a:t>
            </a:r>
            <a:endParaRPr lang="ko-KR" alt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7" y="3571539"/>
            <a:ext cx="6582103" cy="2033195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Thuong</a:t>
            </a:r>
            <a:r>
              <a:rPr lang="en-US" altLang="ko-KR" dirty="0"/>
              <a:t> Nguyen Canh</a:t>
            </a:r>
          </a:p>
          <a:p>
            <a:endParaRPr lang="en-US" altLang="ko-KR" sz="1000" dirty="0"/>
          </a:p>
          <a:p>
            <a:r>
              <a:rPr lang="en-US" altLang="ko-KR" dirty="0"/>
              <a:t>Institute for </a:t>
            </a:r>
            <a:r>
              <a:rPr lang="en-US" altLang="ko-KR" dirty="0" err="1"/>
              <a:t>Datability</a:t>
            </a:r>
            <a:r>
              <a:rPr lang="en-US" altLang="ko-KR" dirty="0"/>
              <a:t> Science, Osaka University</a:t>
            </a:r>
          </a:p>
          <a:p>
            <a:endParaRPr lang="en-US" altLang="ko-KR" dirty="0"/>
          </a:p>
          <a:p>
            <a:r>
              <a:rPr lang="en-US" altLang="ko-KR" dirty="0"/>
              <a:t>November 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A88D3-CE8B-4CC3-9E49-5A840A7970A9}"/>
              </a:ext>
            </a:extLst>
          </p:cNvPr>
          <p:cNvSpPr/>
          <p:nvPr/>
        </p:nvSpPr>
        <p:spPr>
          <a:xfrm>
            <a:off x="2211522" y="6581001"/>
            <a:ext cx="5715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This material is based on the Digital Image Processing, Stanford University, Prof. Bernd </a:t>
            </a:r>
            <a:r>
              <a:rPr lang="en-US" sz="1200" dirty="0" err="1"/>
              <a:t>Girod</a:t>
            </a:r>
            <a:r>
              <a:rPr lang="en-US" sz="1200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C8FFD-6AFB-4C01-B503-5A730B533F80}"/>
              </a:ext>
            </a:extLst>
          </p:cNvPr>
          <p:cNvSpPr/>
          <p:nvPr/>
        </p:nvSpPr>
        <p:spPr>
          <a:xfrm>
            <a:off x="1158642" y="798781"/>
            <a:ext cx="76078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i="1" kern="0" dirty="0">
                <a:solidFill>
                  <a:srgbClr val="333399"/>
                </a:solidFill>
                <a:latin typeface="Arial"/>
                <a:cs typeface="+mj-cs"/>
              </a:rPr>
              <a:t>(I’m Fun) Digital Image Fundamentals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6441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085-EDA1-4E2B-A6F9-3EEE5F9A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0ABE4-590C-4ACA-8EB9-C0AD2C90F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869133"/>
            <a:ext cx="8519103" cy="5512617"/>
          </a:xfrm>
        </p:spPr>
        <p:txBody>
          <a:bodyPr/>
          <a:lstStyle/>
          <a:p>
            <a:r>
              <a:rPr lang="en-US" dirty="0"/>
              <a:t>Nyquist sampling theorem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Aliasing </a:t>
            </a:r>
          </a:p>
          <a:p>
            <a:pPr lvl="1"/>
            <a:r>
              <a:rPr lang="en-US" dirty="0"/>
              <a:t>An effect that causes different signals to become indistinguishable (or aliases of one another) when sampled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5EF30-3533-4C1C-AB23-CC2EF010B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E7DEE-6AC3-4451-A604-BA5252D47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95"/>
          <a:stretch/>
        </p:blipFill>
        <p:spPr>
          <a:xfrm>
            <a:off x="1008984" y="1308815"/>
            <a:ext cx="7550816" cy="760491"/>
          </a:xfrm>
          <a:prstGeom prst="rect">
            <a:avLst/>
          </a:prstGeom>
        </p:spPr>
      </p:pic>
      <p:pic>
        <p:nvPicPr>
          <p:cNvPr id="4104" name="Picture 8" descr="https://upload.wikimedia.org/wikipedia/commons/thumb/a/af/CPT-sound-nyquist-thereom-1.5percycle.svg/1024px-CPT-sound-nyquist-thereom-1.5percycle.svg.png">
            <a:extLst>
              <a:ext uri="{FF2B5EF4-FFF2-40B4-BE49-F238E27FC236}">
                <a16:creationId xmlns:a16="http://schemas.microsoft.com/office/drawing/2014/main" id="{907097B5-0C38-4207-8288-42C76ADC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0" y="3880192"/>
            <a:ext cx="4010025" cy="127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95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7085-EDA1-4E2B-A6F9-3EEE5F9A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5EF30-3533-4C1C-AB23-CC2EF010BF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6146" name="Picture 2" descr="https://upload.wikimedia.org/wikipedia/commons/3/31/Moire_pattern_of_bricks.jpg">
            <a:extLst>
              <a:ext uri="{FF2B5EF4-FFF2-40B4-BE49-F238E27FC236}">
                <a16:creationId xmlns:a16="http://schemas.microsoft.com/office/drawing/2014/main" id="{15B9FA54-126A-4D0A-9DFF-2BE6D8284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1225663"/>
            <a:ext cx="3976687" cy="483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f/fb/Moire_pattern_of_bricks_small.jpg">
            <a:extLst>
              <a:ext uri="{FF2B5EF4-FFF2-40B4-BE49-F238E27FC236}">
                <a16:creationId xmlns:a16="http://schemas.microsoft.com/office/drawing/2014/main" id="{62234588-0670-409B-BE20-C408F2E30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1225663"/>
            <a:ext cx="3976687" cy="484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9EF79F-BB00-440A-B2B1-7041A425FD66}"/>
              </a:ext>
            </a:extLst>
          </p:cNvPr>
          <p:cNvSpPr/>
          <p:nvPr/>
        </p:nvSpPr>
        <p:spPr>
          <a:xfrm>
            <a:off x="1520073" y="856331"/>
            <a:ext cx="2207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properly sampled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4B374E-923E-4FAE-AE63-8BEDE42514C7}"/>
              </a:ext>
            </a:extLst>
          </p:cNvPr>
          <p:cNvSpPr/>
          <p:nvPr/>
        </p:nvSpPr>
        <p:spPr>
          <a:xfrm>
            <a:off x="5733019" y="838194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Under-sampled image</a:t>
            </a:r>
          </a:p>
        </p:txBody>
      </p:sp>
    </p:spTree>
    <p:extLst>
      <p:ext uri="{BB962C8B-B14F-4D97-AF65-F5344CB8AC3E}">
        <p14:creationId xmlns:p14="http://schemas.microsoft.com/office/powerpoint/2010/main" val="280505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A07A6-F0B4-4983-BB97-FAA6E170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Sub-sampling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9FC5A0-C1DB-4955-AEC3-08D00BE28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788" y="835374"/>
            <a:ext cx="5747195" cy="28515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0076A-66AF-4FD1-BA3A-EEFA7D244F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8FFCB-C188-46CE-A476-192A8EF89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80" y="3686923"/>
            <a:ext cx="5980299" cy="2645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8F7447-285B-41C6-992C-E5119F7A78BA}"/>
              </a:ext>
            </a:extLst>
          </p:cNvPr>
          <p:cNvSpPr txBox="1"/>
          <p:nvPr/>
        </p:nvSpPr>
        <p:spPr>
          <a:xfrm>
            <a:off x="6988175" y="189181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1A6B1-BA3F-44CF-BD79-F7F4266A2C0D}"/>
              </a:ext>
            </a:extLst>
          </p:cNvPr>
          <p:cNvSpPr txBox="1"/>
          <p:nvPr/>
        </p:nvSpPr>
        <p:spPr>
          <a:xfrm>
            <a:off x="6988175" y="465463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A2</a:t>
            </a:r>
          </a:p>
        </p:txBody>
      </p:sp>
    </p:spTree>
    <p:extLst>
      <p:ext uri="{BB962C8B-B14F-4D97-AF65-F5344CB8AC3E}">
        <p14:creationId xmlns:p14="http://schemas.microsoft.com/office/powerpoint/2010/main" val="2321621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7633-408E-4AB1-B735-B4DACCF4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909DF-A036-45E2-B178-0A65EF307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757" t="4045" r="20416"/>
          <a:stretch/>
        </p:blipFill>
        <p:spPr>
          <a:xfrm>
            <a:off x="-68691" y="1453895"/>
            <a:ext cx="9084675" cy="44675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4C3D9-36B4-4008-AB03-5A366485E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71BFF-0BE4-4E52-AC2E-160235A938A7}"/>
              </a:ext>
            </a:extLst>
          </p:cNvPr>
          <p:cNvSpPr txBox="1"/>
          <p:nvPr/>
        </p:nvSpPr>
        <p:spPr>
          <a:xfrm>
            <a:off x="1830959" y="108456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9767A7-0B9E-4A93-8F0F-4082C361177E}"/>
              </a:ext>
            </a:extLst>
          </p:cNvPr>
          <p:cNvSpPr txBox="1"/>
          <p:nvPr/>
        </p:nvSpPr>
        <p:spPr>
          <a:xfrm>
            <a:off x="6779624" y="112982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A2</a:t>
            </a:r>
          </a:p>
        </p:txBody>
      </p:sp>
    </p:spTree>
    <p:extLst>
      <p:ext uri="{BB962C8B-B14F-4D97-AF65-F5344CB8AC3E}">
        <p14:creationId xmlns:p14="http://schemas.microsoft.com/office/powerpoint/2010/main" val="2845011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8521A-9086-46C9-8C58-A9C60483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735AC8-3D5A-4FE7-86B5-F37428D86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37" y="1072169"/>
            <a:ext cx="8518525" cy="32952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83B4E-35E9-41E4-9143-E5B6EA812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7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4750-2B8D-4AAC-A7BE-5F6831079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Shift-Invariant System &amp; Toeplitz Matrices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A1D11-A17F-4156-975D-8C583A7E4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082" y="916529"/>
            <a:ext cx="8457033" cy="43793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980DA-0EEB-494E-B2C9-BC24242A6A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42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8974-6DAC-40C5-81E3-D1E3B30AA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2D 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410593-3936-4118-AD3B-2C6B1AA79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4564"/>
          <a:stretch/>
        </p:blipFill>
        <p:spPr>
          <a:xfrm>
            <a:off x="383795" y="854525"/>
            <a:ext cx="6876542" cy="18063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1FD56-0890-4A6D-9D7F-97367CFB4D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77849-BC27-4DC0-93D5-C503A934A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510" y="2388665"/>
            <a:ext cx="5256991" cy="4012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12F3B8-1E32-4F02-8BDA-9955DD49E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37" y="3382107"/>
            <a:ext cx="3100573" cy="9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FB8B-C7C0-4352-A06E-9E926D4A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2D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FC87E-4564-4D4C-84E5-29A77CCF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 Superposition of impulse response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431FF-69FF-4DAD-A8BA-42A62FCD8C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E6A92-01A1-4F58-B8AC-79BDE869E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57" y="1463992"/>
            <a:ext cx="75247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4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7FB8B-C7C0-4352-A06E-9E926D4A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Non-Separable 2D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FC87E-4564-4D4C-84E5-29A77CCF2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#2 Linear combination of neighboring pixel values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431FF-69FF-4DAD-A8BA-42A62FCD8C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5F012-CF2B-48B6-9003-FCA1FA72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40" y="1468374"/>
            <a:ext cx="7676987" cy="471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64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7EB92-BA81-49C5-AC38-5B156019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8C836-D958-45AA-8FEA-A317124BB4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4938D-1261-4819-8959-269122E19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13" y="1057846"/>
            <a:ext cx="5486400" cy="2657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17BC7-7828-4B50-80A4-6501624C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147" y="1067371"/>
            <a:ext cx="2638425" cy="264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EE4BD-D085-450C-AFC6-9B51E2824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492" y="3816096"/>
            <a:ext cx="4648200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C4C614-8B32-495F-874E-B7C58C926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821" y="3816096"/>
            <a:ext cx="250507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53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C269-2978-4B12-A40B-A763EFAB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99830-3636-490B-8211-3F44429B8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78838BD-122C-4C0E-ACF0-F9A2AD4E6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2D Linear systems</a:t>
            </a:r>
          </a:p>
          <a:p>
            <a:pPr>
              <a:lnSpc>
                <a:spcPct val="150000"/>
              </a:lnSpc>
            </a:pPr>
            <a:r>
              <a:rPr lang="en-US" dirty="0"/>
              <a:t>Separability </a:t>
            </a:r>
          </a:p>
          <a:p>
            <a:pPr>
              <a:lnSpc>
                <a:spcPct val="150000"/>
              </a:lnSpc>
            </a:pPr>
            <a:r>
              <a:rPr lang="en-US" dirty="0"/>
              <a:t>Shift-Invariant Linear System </a:t>
            </a:r>
          </a:p>
          <a:p>
            <a:pPr>
              <a:lnSpc>
                <a:spcPct val="150000"/>
              </a:lnSpc>
            </a:pPr>
            <a:r>
              <a:rPr lang="en-US" dirty="0"/>
              <a:t>Integral Image for fast box-filtering</a:t>
            </a:r>
          </a:p>
          <a:p>
            <a:pPr>
              <a:lnSpc>
                <a:spcPct val="150000"/>
              </a:lnSpc>
            </a:pPr>
            <a:r>
              <a:rPr lang="en-US" dirty="0"/>
              <a:t>2D Frequency response </a:t>
            </a:r>
          </a:p>
          <a:p>
            <a:pPr>
              <a:lnSpc>
                <a:spcPct val="150000"/>
              </a:lnSpc>
            </a:pPr>
            <a:r>
              <a:rPr lang="en-US" dirty="0"/>
              <a:t>Blurring and Sharpening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Zoneplate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Image sampling/aliasing</a:t>
            </a:r>
          </a:p>
          <a:p>
            <a:pPr>
              <a:lnSpc>
                <a:spcPct val="150000"/>
              </a:lnSpc>
            </a:pPr>
            <a:r>
              <a:rPr lang="en-US" dirty="0"/>
              <a:t>Wiener filtering</a:t>
            </a:r>
          </a:p>
          <a:p>
            <a:pPr>
              <a:lnSpc>
                <a:spcPct val="150000"/>
              </a:lnSpc>
            </a:pPr>
            <a:r>
              <a:rPr lang="en-US" dirty="0"/>
              <a:t>Nonlinear noise reduction/sharpening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7F4981-7A1A-463E-9F53-D150ECC1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954" y="869133"/>
            <a:ext cx="2981788" cy="1880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A4DE5-5B07-4ED7-9D18-EEA82E42E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800" y="2957584"/>
            <a:ext cx="4234096" cy="204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009F-A275-4665-8155-A0840805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BF81-9694-47A5-81F3-0332CDCB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2" y="858818"/>
            <a:ext cx="8519103" cy="5512617"/>
          </a:xfrm>
        </p:spPr>
        <p:txBody>
          <a:bodyPr/>
          <a:lstStyle/>
          <a:p>
            <a:r>
              <a:rPr lang="en-US" dirty="0"/>
              <a:t>Derived via cumulative addition of intensity pixels in both horizontal &amp; vertical</a:t>
            </a:r>
          </a:p>
          <a:p>
            <a:pPr lvl="1"/>
            <a:r>
              <a:rPr lang="en-US" i="1" dirty="0"/>
              <a:t>Image processing often process on a local region of images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5FA11-FCDA-48F7-A18C-E56B97D91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DA3C9C-3A58-4C2F-B1C7-264264FFB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08" y="1994053"/>
            <a:ext cx="8764384" cy="35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51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009F-A275-4665-8155-A0840805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BBF81-9694-47A5-81F3-0332CDCB5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2" y="858818"/>
            <a:ext cx="8519103" cy="5512617"/>
          </a:xfrm>
        </p:spPr>
        <p:txBody>
          <a:bodyPr/>
          <a:lstStyle/>
          <a:p>
            <a:r>
              <a:rPr lang="en-US" dirty="0"/>
              <a:t>An average-of-surrounding-pixel kind of image filtering. 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5FA11-FCDA-48F7-A18C-E56B97D91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BCBF63-604A-43DF-A10C-A7F52FE6A4E8}"/>
              </a:ext>
            </a:extLst>
          </p:cNvPr>
          <p:cNvGrpSpPr/>
          <p:nvPr/>
        </p:nvGrpSpPr>
        <p:grpSpPr>
          <a:xfrm>
            <a:off x="760260" y="1563058"/>
            <a:ext cx="7746725" cy="4436124"/>
            <a:chOff x="775714" y="1424849"/>
            <a:chExt cx="7169566" cy="41056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65055D-E4FE-42BA-95C1-B54241CB7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14" y="1428519"/>
              <a:ext cx="7169566" cy="4101947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D38DF3D-47EC-4574-930E-4CC043B7036A}"/>
                </a:ext>
              </a:extLst>
            </p:cNvPr>
            <p:cNvCxnSpPr/>
            <p:nvPr/>
          </p:nvCxnSpPr>
          <p:spPr bwMode="auto">
            <a:xfrm>
              <a:off x="4624854" y="2016086"/>
              <a:ext cx="2511846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AE928F-D6B1-45B8-8192-9BF909D474C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809370" y="1428519"/>
              <a:ext cx="0" cy="177738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D695D2-D280-4B44-AD18-5D87273F27E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136700" y="1428519"/>
              <a:ext cx="0" cy="177738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939A577-BD37-401E-84F3-ED3E2D6DD50F}"/>
                </a:ext>
              </a:extLst>
            </p:cNvPr>
            <p:cNvCxnSpPr/>
            <p:nvPr/>
          </p:nvCxnSpPr>
          <p:spPr bwMode="auto">
            <a:xfrm>
              <a:off x="4624854" y="3126953"/>
              <a:ext cx="2511846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F700439-7A93-46C8-A185-DCEC7470051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24854" y="2016086"/>
              <a:ext cx="1184516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41124C1-B79D-4626-B16A-DF214460722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24854" y="3126953"/>
              <a:ext cx="1184516" cy="0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77DB1C-6B75-4593-878A-D8FF747B38B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09370" y="1428519"/>
              <a:ext cx="0" cy="591237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6269ACB-754F-42E2-AF33-901D72FCAD3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138345" y="1424849"/>
              <a:ext cx="0" cy="591237"/>
            </a:xfrm>
            <a:prstGeom prst="line">
              <a:avLst/>
            </a:prstGeom>
            <a:ln w="38100">
              <a:solidFill>
                <a:schemeClr val="accent1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658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009F-A275-4665-8155-A0840805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5FA11-FCDA-48F7-A18C-E56B97D91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032" name="Picture 8" descr="https://upload.wikimedia.org/wikipedia/commons/thumb/b/bd/Integral_image_application_example.svg/800px-Integral_image_application_example.svg.png">
            <a:extLst>
              <a:ext uri="{FF2B5EF4-FFF2-40B4-BE49-F238E27FC236}">
                <a16:creationId xmlns:a16="http://schemas.microsoft.com/office/drawing/2014/main" id="{652C25B7-EC64-4DAC-B448-ECF18A96A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81"/>
          <a:stretch/>
        </p:blipFill>
        <p:spPr bwMode="auto">
          <a:xfrm>
            <a:off x="1200337" y="1892147"/>
            <a:ext cx="3429000" cy="307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b/bd/Integral_image_application_example.svg/800px-Integral_image_application_example.svg.png">
            <a:extLst>
              <a:ext uri="{FF2B5EF4-FFF2-40B4-BE49-F238E27FC236}">
                <a16:creationId xmlns:a16="http://schemas.microsoft.com/office/drawing/2014/main" id="{DAB97ABC-EFAD-4961-8140-97A15B592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95" b="11654"/>
          <a:stretch/>
        </p:blipFill>
        <p:spPr bwMode="auto">
          <a:xfrm>
            <a:off x="4752401" y="1956208"/>
            <a:ext cx="3429000" cy="294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https://upload.wikimedia.org/wikipedia/commons/thumb/b/bd/Integral_image_application_example.svg/800px-Integral_image_application_example.svg.png">
            <a:extLst>
              <a:ext uri="{FF2B5EF4-FFF2-40B4-BE49-F238E27FC236}">
                <a16:creationId xmlns:a16="http://schemas.microsoft.com/office/drawing/2014/main" id="{0B3C823A-ED79-4CE1-95FF-AD1A024C5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2"/>
          <a:stretch/>
        </p:blipFill>
        <p:spPr bwMode="auto">
          <a:xfrm>
            <a:off x="4629337" y="5064180"/>
            <a:ext cx="3429000" cy="4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upload.wikimedia.org/wikipedia/commons/thumb/b/bd/Integral_image_application_example.svg/800px-Integral_image_application_example.svg.png">
            <a:extLst>
              <a:ext uri="{FF2B5EF4-FFF2-40B4-BE49-F238E27FC236}">
                <a16:creationId xmlns:a16="http://schemas.microsoft.com/office/drawing/2014/main" id="{DEE6659E-2511-4414-AF77-F17857E6E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85" b="6714"/>
          <a:stretch/>
        </p:blipFill>
        <p:spPr bwMode="auto">
          <a:xfrm>
            <a:off x="1447341" y="5132393"/>
            <a:ext cx="34290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A4400-AD76-4D73-9934-D051E0994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128969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009F-A275-4665-8155-A0840805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integral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5FA11-FCDA-48F7-A18C-E56B97D91D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F66DB2-7ED8-4F1B-AF3B-DA9FC95C0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53" y="1883664"/>
            <a:ext cx="2143125" cy="133502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B4EE18-F05F-44CD-AAFF-79B08C0BFDB5}"/>
              </a:ext>
            </a:extLst>
          </p:cNvPr>
          <p:cNvSpPr/>
          <p:nvPr/>
        </p:nvSpPr>
        <p:spPr bwMode="auto">
          <a:xfrm>
            <a:off x="1572353" y="2130552"/>
            <a:ext cx="1317151" cy="807040"/>
          </a:xfrm>
          <a:prstGeom prst="roundRect">
            <a:avLst/>
          </a:prstGeom>
          <a:solidFill>
            <a:srgbClr val="321EC6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DF1BED-3455-414C-9138-4891B0C459BE}"/>
              </a:ext>
            </a:extLst>
          </p:cNvPr>
          <p:cNvSpPr txBox="1"/>
          <p:nvPr/>
        </p:nvSpPr>
        <p:spPr>
          <a:xfrm>
            <a:off x="3996758" y="1765006"/>
            <a:ext cx="4439036" cy="1308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Average: 9 operations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 + 1 + 2 + 6 + 0 + 5 + 3 + 6 + 5 = 37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37/9 = 4.11</a:t>
            </a:r>
          </a:p>
          <a:p>
            <a:endParaRPr lang="en-US" sz="700" dirty="0"/>
          </a:p>
          <a:p>
            <a:r>
              <a:rPr lang="en-US" dirty="0">
                <a:sym typeface="Wingdings" panose="05000000000000000000" pitchFamily="2" charset="2"/>
              </a:rPr>
              <a:t> 100 average requires  100*09 = 900 operations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6E785-2131-42EE-A3E9-6DEC9E23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65" y="4233219"/>
            <a:ext cx="2143125" cy="13350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834C62-728F-4706-A2F4-DA2D64A30984}"/>
              </a:ext>
            </a:extLst>
          </p:cNvPr>
          <p:cNvSpPr txBox="1"/>
          <p:nvPr/>
        </p:nvSpPr>
        <p:spPr>
          <a:xfrm>
            <a:off x="1537468" y="3874202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Integral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25BEF-C670-4720-A309-193ADBF87A07}"/>
              </a:ext>
            </a:extLst>
          </p:cNvPr>
          <p:cNvSpPr txBox="1"/>
          <p:nvPr/>
        </p:nvSpPr>
        <p:spPr>
          <a:xfrm>
            <a:off x="4031414" y="3977400"/>
            <a:ext cx="48670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Integral image: 4 operations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(76 - 20) - (24 - 5) = 37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37 / 9 = 4.11</a:t>
            </a:r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 100 operation requires 56 + 100*9 = 456 operations </a:t>
            </a:r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771D096-FA51-439A-8DEE-824458FAD3F4}"/>
              </a:ext>
            </a:extLst>
          </p:cNvPr>
          <p:cNvSpPr/>
          <p:nvPr/>
        </p:nvSpPr>
        <p:spPr bwMode="auto">
          <a:xfrm>
            <a:off x="2002536" y="3346704"/>
            <a:ext cx="374904" cy="527498"/>
          </a:xfrm>
          <a:prstGeom prst="down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724D93-97B8-4863-8437-725F46EB67F7}"/>
              </a:ext>
            </a:extLst>
          </p:cNvPr>
          <p:cNvSpPr/>
          <p:nvPr/>
        </p:nvSpPr>
        <p:spPr>
          <a:xfrm>
            <a:off x="2461069" y="3502418"/>
            <a:ext cx="1199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56 operations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8E383E-180C-4B43-9911-21859A8E0D16}"/>
              </a:ext>
            </a:extLst>
          </p:cNvPr>
          <p:cNvSpPr/>
          <p:nvPr/>
        </p:nvSpPr>
        <p:spPr>
          <a:xfrm>
            <a:off x="2185414" y="6499451"/>
            <a:ext cx="62503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https://www.quora.com/How-integral-image-is-used-in-image-processing-and-how-improves-the-computation-time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AFC84C-641C-46C9-AF83-F3C0BB85369B}"/>
              </a:ext>
            </a:extLst>
          </p:cNvPr>
          <p:cNvSpPr/>
          <p:nvPr/>
        </p:nvSpPr>
        <p:spPr>
          <a:xfrm>
            <a:off x="7235428" y="236447"/>
            <a:ext cx="1654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Summed-area table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A2715D-1C1E-4B26-A94D-F0DEC6EA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 and less computation for large input size images </a:t>
            </a:r>
          </a:p>
        </p:txBody>
      </p:sp>
    </p:spTree>
    <p:extLst>
      <p:ext uri="{BB962C8B-B14F-4D97-AF65-F5344CB8AC3E}">
        <p14:creationId xmlns:p14="http://schemas.microsoft.com/office/powerpoint/2010/main" val="6505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4" grpId="0"/>
      <p:bldP spid="15" grpId="0"/>
      <p:bldP spid="16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F166-CFE4-473D-A738-EC26D3F1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Gaussian Filtering by Repeated Box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61E28-5A9A-4E75-A833-53EDBDDFE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837" y="1129185"/>
            <a:ext cx="8363338" cy="34563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BFEE0-BB9A-4212-8B14-ADB40372C0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089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C90A8-CFC6-4F90-BD48-76137D2C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Gaussian Filtering by Repeated Box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86B72B-D055-4C6A-83FB-51F315D1C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502" y="860521"/>
            <a:ext cx="8226673" cy="54741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1A75E-243B-438D-8D63-BCF456E634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123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3DF5-088D-491C-B6A1-FBA2D282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1D Discrete-Time Fourier Transform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71F28-5393-4BB7-A881-4DB77059F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269" y="1000919"/>
            <a:ext cx="7572375" cy="3419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D1ECB-ED80-4F16-BDF5-2A9B86E17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609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3DF5-088D-491C-B6A1-FBA2D282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2D Discrete-Time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D1ECB-ED80-4F16-BDF5-2A9B86E17E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9A1C6D-8A92-4E02-A449-B663D6414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262" y="942679"/>
            <a:ext cx="79914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49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4DFA-3A70-4A73-8375-F2ACD62E2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5x5 Box Filter Revisited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2E9938-48EB-4015-B766-1DD307F1D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166" y="917002"/>
            <a:ext cx="6703248" cy="54511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6E4B7-E4B1-493D-8D60-F939EBA1B8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431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722F-99D5-4B9B-B58A-0E9E3E90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Response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471BC-008F-42BF-8C45-4ADD93B25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54D768-F611-4773-93F1-9353AF172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35" y="1109494"/>
            <a:ext cx="6261565" cy="4385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22480-952D-426C-9E42-CDDA08B51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1" r="3423"/>
          <a:stretch/>
        </p:blipFill>
        <p:spPr>
          <a:xfrm>
            <a:off x="250825" y="2354724"/>
            <a:ext cx="3766774" cy="3139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34E701-45D6-49FA-B1AF-2E105B4C5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0" y="2154699"/>
            <a:ext cx="4191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3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6E30-C71B-40C4-9B7C-6488D531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Image Processing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669274-564E-4D38-B170-B019EBA87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91"/>
          <a:stretch/>
        </p:blipFill>
        <p:spPr>
          <a:xfrm>
            <a:off x="466217" y="866028"/>
            <a:ext cx="8055991" cy="23151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56D70-1150-4FB1-8EB2-E6F435F9C7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A3067-8958-4BAC-B529-D2F0F2BB41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97"/>
          <a:stretch/>
        </p:blipFill>
        <p:spPr>
          <a:xfrm>
            <a:off x="2015832" y="3208055"/>
            <a:ext cx="6034171" cy="3049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EAAA15-D4B9-49A8-9A34-812238F878D7}"/>
              </a:ext>
            </a:extLst>
          </p:cNvPr>
          <p:cNvSpPr txBox="1"/>
          <p:nvPr/>
        </p:nvSpPr>
        <p:spPr>
          <a:xfrm>
            <a:off x="769580" y="4007316"/>
            <a:ext cx="965329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Impulse </a:t>
            </a:r>
          </a:p>
          <a:p>
            <a:pPr algn="ctr"/>
            <a:r>
              <a:rPr lang="en-US" dirty="0"/>
              <a:t>response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D66423-8248-4265-8209-5ADAC83A38B1}"/>
              </a:ext>
            </a:extLst>
          </p:cNvPr>
          <p:cNvSpPr/>
          <p:nvPr/>
        </p:nvSpPr>
        <p:spPr>
          <a:xfrm>
            <a:off x="566800" y="4811687"/>
            <a:ext cx="13708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</a:t>
            </a:r>
            <a:r>
              <a:rPr lang="en-US" sz="1600" dirty="0" err="1"/>
              <a:t>Đáp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xung</a:t>
            </a:r>
            <a:r>
              <a:rPr lang="en-US" sz="1600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5E93C-7A0B-4B25-B020-24FD467F98A9}"/>
              </a:ext>
            </a:extLst>
          </p:cNvPr>
          <p:cNvSpPr/>
          <p:nvPr/>
        </p:nvSpPr>
        <p:spPr>
          <a:xfrm>
            <a:off x="1778088" y="6497747"/>
            <a:ext cx="55878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https://vi.wikipedia.org/wiki/%C4%90%C3%A1p_%E1%BB%A9ng_xung</a:t>
            </a:r>
          </a:p>
        </p:txBody>
      </p:sp>
    </p:spTree>
    <p:extLst>
      <p:ext uri="{BB962C8B-B14F-4D97-AF65-F5344CB8AC3E}">
        <p14:creationId xmlns:p14="http://schemas.microsoft.com/office/powerpoint/2010/main" val="72109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5AB5-E2A6-4846-9A02-0F92115BF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Lowpass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14C333-FB20-4841-A308-B7A33FE77C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277" y="1107280"/>
            <a:ext cx="8491549" cy="44172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12A5-6D6E-4483-B791-798BCCAB9B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115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FE0E3-5C50-4248-8624-C60F35B37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Lowpass Filter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5D589-2F90-4EB0-8C79-02AE2655A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462" y="876300"/>
            <a:ext cx="7962900" cy="5105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AA024-1EF3-4EE8-929A-01336A817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84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60EC-5B5F-4F91-8103-4773ACDB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Sharping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977932-0560-408F-88E8-3E06AF62A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043" y="889833"/>
            <a:ext cx="6386757" cy="55054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91F1B-C961-4FBD-BD62-55C6BE1921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36DEB-4B1E-450A-978D-35EBFA47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Sharping Filter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9A088-4B9A-4BE0-83F6-CA65CD790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61301-9825-4959-9088-8405F1452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869133"/>
            <a:ext cx="8519103" cy="5512617"/>
          </a:xfrm>
        </p:spPr>
        <p:txBody>
          <a:bodyPr/>
          <a:lstStyle/>
          <a:p>
            <a:r>
              <a:rPr lang="en-US" dirty="0"/>
              <a:t>Frequency response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A9815DB-7AF8-4355-AAE9-821D29D64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49" t="11655" b="32773"/>
          <a:stretch/>
        </p:blipFill>
        <p:spPr bwMode="auto">
          <a:xfrm>
            <a:off x="3706813" y="1093172"/>
            <a:ext cx="5186362" cy="2335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5B7AAE-4067-4FCA-A1A0-394E0A89D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0" y="2707302"/>
            <a:ext cx="5134193" cy="3783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DD8D1-E887-4279-8F34-8C0DE6B72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137" y="2145327"/>
            <a:ext cx="4667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41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36DEB-4B1E-450A-978D-35EBFA47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Sharping Filter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9A088-4B9A-4BE0-83F6-CA65CD790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A61301-9825-4959-9088-8405F1452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869133"/>
            <a:ext cx="8519103" cy="5512617"/>
          </a:xfrm>
        </p:spPr>
        <p:txBody>
          <a:bodyPr/>
          <a:lstStyle/>
          <a:p>
            <a:r>
              <a:rPr lang="en-US" dirty="0"/>
              <a:t>More aggressive sharpening filter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3ED5E-DAB6-4397-B997-1D5D3631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2" y="1426392"/>
            <a:ext cx="8814123" cy="495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29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990A-C32A-4718-B30F-891DE58C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Zoneplate</a:t>
            </a:r>
            <a:r>
              <a:rPr lang="en-US" dirty="0"/>
              <a:t> pattern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0D51-DBE2-4ADC-A24B-F785BBAB5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visualize the frequency plane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51F54-083C-401E-AF58-5721B774B0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189A3-161C-461C-B230-A47E6F987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3" t="2101" r="6834" b="1871"/>
          <a:stretch/>
        </p:blipFill>
        <p:spPr>
          <a:xfrm>
            <a:off x="312449" y="1384300"/>
            <a:ext cx="864235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39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C196-473F-4B96-AFA1-5F034E87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interpretation of 2D FT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94E6A2-8EA1-40D1-A48C-011B10B1E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973202"/>
            <a:ext cx="8518525" cy="40591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83C48-229A-4E5E-B667-9751A204DA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08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9509-745E-4144-AE51-27C61040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Lowpass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94B2BB-762F-4D56-A6C9-AFA2319A7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97" y="1308101"/>
            <a:ext cx="8920405" cy="45070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F2F27-C99B-45F5-AB1E-A07792EB01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974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2998-DE2D-4707-AF52-F08110E9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Zoneplate</a:t>
            </a:r>
            <a:r>
              <a:rPr lang="en-US" dirty="0"/>
              <a:t> demonstration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724E2-5394-4DCD-BB9B-48CF9626A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175" y="1153319"/>
            <a:ext cx="4943475" cy="4943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AD26C-1039-4B90-B788-577933A204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1E41D-4AF8-45C2-A9E6-2D0D4ECB7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1010444"/>
            <a:ext cx="5953125" cy="5086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8C1C4-3B3A-47C0-9241-D570B6E2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37" y="1053306"/>
            <a:ext cx="6000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0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17C4-C82A-4904-A26D-DBB653C7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with prefiltering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2DA9E-45B1-44BF-81F8-40CEA3906C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BEF2C1-4F71-4B0A-ADA5-B722A86A4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Horizontal/Vertical 2:1 subsampling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15C23A3-D23C-4B7D-B566-C86059DC5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1723" y="1635875"/>
            <a:ext cx="8903801" cy="397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1441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D8DB-5325-4E0F-AA13-F9380BE3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Image Processing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05015-5ADA-4DC4-96A0-0863B2338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#1: Superposition of impulse responses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43323-0105-4945-AB5B-F90CAF425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83F7B-4E93-4AC8-BCC6-51A5746D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69" y="1429512"/>
            <a:ext cx="74771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49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F9966-9413-440F-85CE-C3F0820A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magnification (10%)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78E1D-A61F-4621-8D34-FAA039B9E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7916FA-2675-4B7C-89D0-64EBA59C9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090871"/>
            <a:ext cx="4357712" cy="4676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8CA540-F139-412C-AE63-8FC0806E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1078171"/>
            <a:ext cx="4435475" cy="46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2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3141-0629-4D0C-8B1C-64DC28205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Optical Anti-Aliasing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F22A-E241-4717-8031-706F31B0B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anti-aliasing filter (AAF) is a filter used before a signal sampler to restrict the bandwidth of a signal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DD9F1-248A-4C71-8D76-06B2D5C24B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B4040-64B1-4D22-B0A2-4D920831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2090719"/>
            <a:ext cx="5981700" cy="3981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1CB6B-297B-47E2-A561-962E799B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7825"/>
            <a:ext cx="9144000" cy="402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830D-3338-42D1-BAC9-166708FE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Blurry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771AC3-3507-4CC0-9996-DFF0A3762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3"/>
          <a:stretch/>
        </p:blipFill>
        <p:spPr>
          <a:xfrm>
            <a:off x="685800" y="1288527"/>
            <a:ext cx="8207375" cy="4514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87EE0-37FC-4152-AED3-4284BB7C5A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80D7C1-6A40-45B2-877A-E2F42C6BD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329302"/>
            <a:ext cx="9144000" cy="4531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66020-4FE2-4A8E-9F7E-48AF16E37B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88"/>
          <a:stretch/>
        </p:blipFill>
        <p:spPr>
          <a:xfrm>
            <a:off x="0" y="1163141"/>
            <a:ext cx="9144000" cy="480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9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ABCD5-A73A-47A1-A6C8-69DBFE77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Blurry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1782E8-1C73-427C-BEE5-734BB35A1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291327"/>
            <a:ext cx="8518525" cy="46674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6CFB4-3CA2-4278-B173-60F964F06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219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1F27-3ABC-4C85-A5D2-919C7FDB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Restoration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C1566-213C-436C-83BD-E481D381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760491"/>
            <a:ext cx="8519103" cy="5621259"/>
          </a:xfrm>
        </p:spPr>
        <p:txBody>
          <a:bodyPr/>
          <a:lstStyle/>
          <a:p>
            <a:r>
              <a:rPr lang="en-US" dirty="0"/>
              <a:t>Recover the original image x from its degraded version y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Restoration is different from image enhancement</a:t>
            </a:r>
          </a:p>
          <a:p>
            <a:pPr lvl="1"/>
            <a:r>
              <a:rPr lang="en-US" dirty="0"/>
              <a:t>Image restoration: </a:t>
            </a:r>
          </a:p>
          <a:p>
            <a:pPr lvl="2"/>
            <a:r>
              <a:rPr lang="en-US" dirty="0"/>
              <a:t>recover the original signal from the degraded one</a:t>
            </a:r>
          </a:p>
          <a:p>
            <a:pPr lvl="2"/>
            <a:r>
              <a:rPr lang="en-US" dirty="0"/>
              <a:t>As close to the original signal as possible </a:t>
            </a:r>
          </a:p>
          <a:p>
            <a:pPr lvl="1"/>
            <a:r>
              <a:rPr lang="en-US" dirty="0"/>
              <a:t>Image enhancement: </a:t>
            </a:r>
          </a:p>
          <a:p>
            <a:pPr lvl="2"/>
            <a:r>
              <a:rPr lang="en-US" dirty="0"/>
              <a:t>Enhance the quality of image with a given criteria </a:t>
            </a:r>
          </a:p>
          <a:p>
            <a:pPr lvl="3"/>
            <a:r>
              <a:rPr lang="en-US" dirty="0"/>
              <a:t>i.e. sharpening, highlighting</a:t>
            </a:r>
          </a:p>
          <a:p>
            <a:pPr lvl="2"/>
            <a:r>
              <a:rPr lang="en-US" dirty="0"/>
              <a:t>Enhanced image is not as similar as the original images </a:t>
            </a: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631B3-A816-47C4-8188-2D608C775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44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32CE21-1841-4398-8013-C7E22E3B6CB0}"/>
                  </a:ext>
                </a:extLst>
              </p:cNvPr>
              <p:cNvSpPr txBox="1"/>
              <p:nvPr/>
            </p:nvSpPr>
            <p:spPr>
              <a:xfrm>
                <a:off x="3015815" y="1724215"/>
                <a:ext cx="2199512" cy="49244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𝐻𝑥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32CE21-1841-4398-8013-C7E22E3B6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815" y="1724215"/>
                <a:ext cx="219951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11D9547-950C-4144-94F6-BF894A56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261" y="849538"/>
            <a:ext cx="1781750" cy="174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858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1F27-3ABC-4C85-A5D2-919C7FDB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C1566-213C-436C-83BD-E481D381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760491"/>
            <a:ext cx="8519103" cy="5621259"/>
          </a:xfrm>
        </p:spPr>
        <p:txBody>
          <a:bodyPr/>
          <a:lstStyle/>
          <a:p>
            <a:r>
              <a:rPr lang="en-US" dirty="0"/>
              <a:t>Recover the original image x from its noisy version y  </a:t>
            </a:r>
          </a:p>
          <a:p>
            <a:endParaRPr lang="en-US" dirty="0"/>
          </a:p>
          <a:p>
            <a:endParaRPr lang="en-US" sz="3200" dirty="0"/>
          </a:p>
          <a:p>
            <a:pPr lvl="1"/>
            <a:r>
              <a:rPr lang="en-US" dirty="0"/>
              <a:t>H is an identity matrix           </a:t>
            </a:r>
            <a:r>
              <a:rPr lang="en-US" dirty="0">
                <a:sym typeface="Wingdings" panose="05000000000000000000" pitchFamily="2" charset="2"/>
              </a:rPr>
              <a:t> Image denoising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Depends on structure of noise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Random: Gaussian, Salt and Pepper, Poisson, 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Structure: pattern noise, due to sensor/imaging structure, etc. 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631B3-A816-47C4-8188-2D608C7753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45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32CE21-1841-4398-8013-C7E22E3B6CB0}"/>
                  </a:ext>
                </a:extLst>
              </p:cNvPr>
              <p:cNvSpPr txBox="1"/>
              <p:nvPr/>
            </p:nvSpPr>
            <p:spPr>
              <a:xfrm>
                <a:off x="2640911" y="1274760"/>
                <a:ext cx="1901353" cy="49244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32CE21-1841-4398-8013-C7E22E3B6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911" y="1274760"/>
                <a:ext cx="190135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11D9547-950C-4144-94F6-BF894A56F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00" y="3284830"/>
            <a:ext cx="2936698" cy="2883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ABB52-8BA4-4967-A25C-D984211C7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300" y="3284830"/>
            <a:ext cx="2936699" cy="29153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C56A66-A4B3-461E-9DAE-A8D1F459BF7A}"/>
              </a:ext>
            </a:extLst>
          </p:cNvPr>
          <p:cNvSpPr txBox="1"/>
          <p:nvPr/>
        </p:nvSpPr>
        <p:spPr>
          <a:xfrm>
            <a:off x="2533703" y="610629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24406F-5D3E-4201-9684-2D40945450A5}"/>
                  </a:ext>
                </a:extLst>
              </p:cNvPr>
              <p:cNvSpPr txBox="1"/>
              <p:nvPr/>
            </p:nvSpPr>
            <p:spPr>
              <a:xfrm>
                <a:off x="5999156" y="1274760"/>
                <a:ext cx="2513830" cy="669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This is additive noise model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624406F-5D3E-4201-9684-2D4094545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156" y="1274760"/>
                <a:ext cx="2513830" cy="669992"/>
              </a:xfrm>
              <a:prstGeom prst="rect">
                <a:avLst/>
              </a:prstGeom>
              <a:blipFill>
                <a:blip r:embed="rId5"/>
                <a:stretch>
                  <a:fillRect l="-1942" t="-3636" r="-1456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A2DA699-34B7-410D-A4EA-677B73847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668" y="3180437"/>
            <a:ext cx="6153912" cy="36775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2E9F3A-C7D6-4491-A9CB-8E33EA9BB8FD}"/>
              </a:ext>
            </a:extLst>
          </p:cNvPr>
          <p:cNvSpPr txBox="1"/>
          <p:nvPr/>
        </p:nvSpPr>
        <p:spPr>
          <a:xfrm>
            <a:off x="3602281" y="6603226"/>
            <a:ext cx="37882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H. Talbot et al., Efficient </a:t>
            </a:r>
            <a:r>
              <a:rPr lang="en-US" sz="1100" i="1" dirty="0" err="1"/>
              <a:t>posson</a:t>
            </a:r>
            <a:r>
              <a:rPr lang="en-US" sz="1100" i="1" dirty="0"/>
              <a:t> denoising for photography, ICIP 2009.</a:t>
            </a:r>
          </a:p>
        </p:txBody>
      </p:sp>
    </p:spTree>
    <p:extLst>
      <p:ext uri="{BB962C8B-B14F-4D97-AF65-F5344CB8AC3E}">
        <p14:creationId xmlns:p14="http://schemas.microsoft.com/office/powerpoint/2010/main" val="30706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22F55-EF85-464D-9FC3-A8707209B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A4448-7356-4526-B017-34C23E2AA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Blurred image is a convoluted of a point spread function (PSF)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A941F-A22A-45CE-8BFE-1AB4DABAE3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46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646C-C68F-47D8-B4A8-DD9FE43AC838}"/>
                  </a:ext>
                </a:extLst>
              </p:cNvPr>
              <p:cNvSpPr txBox="1"/>
              <p:nvPr/>
            </p:nvSpPr>
            <p:spPr>
              <a:xfrm>
                <a:off x="3399092" y="1512504"/>
                <a:ext cx="2199512" cy="49244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DF646C-C68F-47D8-B4A8-DD9FE43AC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92" y="1512504"/>
                <a:ext cx="2199512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6D201B6-E615-4F1A-986B-3116548BD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49" y="2476500"/>
            <a:ext cx="7079459" cy="3789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F9818-D3F9-46C5-BD11-56D282C41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74" y="2476499"/>
            <a:ext cx="3754504" cy="378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0BDBA-8A1D-4C32-A999-1BF4DF4F9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476499"/>
            <a:ext cx="3859438" cy="37892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E6D24D-85FF-4750-9EB7-F40D14634CB8}"/>
                  </a:ext>
                </a:extLst>
              </p:cNvPr>
              <p:cNvSpPr/>
              <p:nvPr/>
            </p:nvSpPr>
            <p:spPr>
              <a:xfrm>
                <a:off x="6299461" y="1488150"/>
                <a:ext cx="13774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E6D24D-85FF-4750-9EB7-F40D14634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61" y="1488150"/>
                <a:ext cx="137742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E96548-76D2-4994-BB25-F9A1AE32FC8F}"/>
                  </a:ext>
                </a:extLst>
              </p:cNvPr>
              <p:cNvSpPr/>
              <p:nvPr/>
            </p:nvSpPr>
            <p:spPr>
              <a:xfrm>
                <a:off x="6299461" y="1856897"/>
                <a:ext cx="11832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E96548-76D2-4994-BB25-F9A1AE32FC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61" y="1856897"/>
                <a:ext cx="11832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632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44FF-8B39-4BF2-8366-1AE180EC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Inpainting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B480-B587-451C-9175-10E120D7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Restored missing value area with a given mask </a:t>
            </a:r>
            <a:r>
              <a:rPr lang="en-US" dirty="0">
                <a:sym typeface="Wingdings" panose="05000000000000000000" pitchFamily="2" charset="2"/>
              </a:rPr>
              <a:t> remove unwanted object 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17AC6-1841-4B9A-A30A-6FD7814AD7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47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0E7FF-056E-471E-A3EC-4E83180397BA}"/>
                  </a:ext>
                </a:extLst>
              </p:cNvPr>
              <p:cNvSpPr txBox="1"/>
              <p:nvPr/>
            </p:nvSpPr>
            <p:spPr>
              <a:xfrm>
                <a:off x="3728248" y="1383095"/>
                <a:ext cx="1810752" cy="49244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70E7FF-056E-471E-A3EC-4E8318039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248" y="1383095"/>
                <a:ext cx="1810752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https://www.nvidia.com/research/inpainting/static/media/header_2.d49f2d8d.gif">
            <a:extLst>
              <a:ext uri="{FF2B5EF4-FFF2-40B4-BE49-F238E27FC236}">
                <a16:creationId xmlns:a16="http://schemas.microsoft.com/office/drawing/2014/main" id="{23570EB4-8B78-432F-954B-8A7D5590B98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204" y="2487864"/>
            <a:ext cx="7104770" cy="345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image inpainting">
            <a:extLst>
              <a:ext uri="{FF2B5EF4-FFF2-40B4-BE49-F238E27FC236}">
                <a16:creationId xmlns:a16="http://schemas.microsoft.com/office/drawing/2014/main" id="{49B8BFE1-051A-4005-ABC1-1E29BADC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2487864"/>
            <a:ext cx="9144000" cy="371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0342A2-D1DB-4FFC-A883-45E498811E89}"/>
                  </a:ext>
                </a:extLst>
              </p:cNvPr>
              <p:cNvSpPr/>
              <p:nvPr/>
            </p:nvSpPr>
            <p:spPr>
              <a:xfrm>
                <a:off x="6710941" y="1424792"/>
                <a:ext cx="11538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0342A2-D1DB-4FFC-A883-45E498811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941" y="1424792"/>
                <a:ext cx="1153842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D222B6-66F3-4C47-A16E-8F2C32EA3BA8}"/>
                  </a:ext>
                </a:extLst>
              </p:cNvPr>
              <p:cNvSpPr/>
              <p:nvPr/>
            </p:nvSpPr>
            <p:spPr>
              <a:xfrm>
                <a:off x="6710941" y="1793539"/>
                <a:ext cx="12347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𝔹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D222B6-66F3-4C47-A16E-8F2C32EA3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941" y="1793539"/>
                <a:ext cx="12347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25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274EF-E904-44B9-9BB1-A777A49B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Superresolution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0851-C231-4D29-BF51-AD2CAFF4C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Restore high resolution image from its lower resolution instance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AD2F-0FFE-44B0-A9FF-E08F718FA3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48</a:t>
            </a:fld>
            <a:endParaRPr lang="ko-KR" altLang="en-US"/>
          </a:p>
        </p:txBody>
      </p:sp>
      <p:pic>
        <p:nvPicPr>
          <p:cNvPr id="2050" name="Picture 2" descr="Image result for image super resolution">
            <a:extLst>
              <a:ext uri="{FF2B5EF4-FFF2-40B4-BE49-F238E27FC236}">
                <a16:creationId xmlns:a16="http://schemas.microsoft.com/office/drawing/2014/main" id="{0189B638-CBA9-4D25-BB5B-95F6DA0A3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4" y="1927225"/>
            <a:ext cx="9144000" cy="445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A12BD-00AF-44D3-AA94-31C17AAC4CB9}"/>
                  </a:ext>
                </a:extLst>
              </p:cNvPr>
              <p:cNvSpPr txBox="1"/>
              <p:nvPr/>
            </p:nvSpPr>
            <p:spPr>
              <a:xfrm>
                <a:off x="3226127" y="1291907"/>
                <a:ext cx="2185085" cy="49244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DA12BD-00AF-44D3-AA94-31C17AAC4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127" y="1291907"/>
                <a:ext cx="218508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E5E04B-BEA7-4055-896E-0A6006DD0EC5}"/>
                  </a:ext>
                </a:extLst>
              </p:cNvPr>
              <p:cNvSpPr/>
              <p:nvPr/>
            </p:nvSpPr>
            <p:spPr>
              <a:xfrm>
                <a:off x="6463480" y="1265170"/>
                <a:ext cx="13774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3E5E04B-BEA7-4055-896E-0A6006DD0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480" y="1265170"/>
                <a:ext cx="1377428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30F57F-B5AB-4862-AA0A-B3EC3633102F}"/>
                  </a:ext>
                </a:extLst>
              </p:cNvPr>
              <p:cNvSpPr/>
              <p:nvPr/>
            </p:nvSpPr>
            <p:spPr>
              <a:xfrm>
                <a:off x="6463480" y="1633917"/>
                <a:ext cx="17824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m &lt; n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C30F57F-B5AB-4862-AA0A-B3EC36331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480" y="1633917"/>
                <a:ext cx="1782476" cy="369332"/>
              </a:xfrm>
              <a:prstGeom prst="rect">
                <a:avLst/>
              </a:prstGeom>
              <a:blipFill>
                <a:blip r:embed="rId5"/>
                <a:stretch>
                  <a:fillRect t="-6557" r="-2048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979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322A9-5735-41AD-8012-1E6D1D243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Compressive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E8291-2D58-4D87-AEC6-53C5D1119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Captured image in a compressed form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EC509-3710-433E-89E6-0838D8F9E4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49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86B01-F743-4E6B-A5FC-6736ED149635}"/>
                  </a:ext>
                </a:extLst>
              </p:cNvPr>
              <p:cNvSpPr txBox="1"/>
              <p:nvPr/>
            </p:nvSpPr>
            <p:spPr>
              <a:xfrm>
                <a:off x="3460221" y="1677096"/>
                <a:ext cx="2223557" cy="49244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3200" b="0" i="1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186B01-F743-4E6B-A5FC-6736ED149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221" y="1677096"/>
                <a:ext cx="2223557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E2CFDC-C771-418A-92A8-16465B247E36}"/>
                  </a:ext>
                </a:extLst>
              </p:cNvPr>
              <p:cNvSpPr/>
              <p:nvPr/>
            </p:nvSpPr>
            <p:spPr>
              <a:xfrm>
                <a:off x="6299461" y="1488150"/>
                <a:ext cx="13774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E2CFDC-C771-418A-92A8-16465B247E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61" y="1488150"/>
                <a:ext cx="1377428" cy="369332"/>
              </a:xfrm>
              <a:prstGeom prst="rect">
                <a:avLst/>
              </a:prstGeom>
              <a:blipFill>
                <a:blip r:embed="rId3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A874CD-B84F-408A-B688-C17E222914D9}"/>
                  </a:ext>
                </a:extLst>
              </p:cNvPr>
              <p:cNvSpPr/>
              <p:nvPr/>
            </p:nvSpPr>
            <p:spPr>
              <a:xfrm>
                <a:off x="6299461" y="1856897"/>
                <a:ext cx="20193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CA874CD-B84F-408A-B688-C17E222914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9461" y="1856897"/>
                <a:ext cx="2019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BE69ED-6DF0-4D9D-8EE9-78B88814DF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796" y="3440466"/>
            <a:ext cx="2698900" cy="2649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A71F6E-B352-4828-881F-23B7652019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893" b="26162"/>
          <a:stretch/>
        </p:blipFill>
        <p:spPr>
          <a:xfrm>
            <a:off x="1979826" y="3900725"/>
            <a:ext cx="1058982" cy="772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A76558-CDB1-4795-BE9C-1114F01B9FB7}"/>
              </a:ext>
            </a:extLst>
          </p:cNvPr>
          <p:cNvSpPr txBox="1"/>
          <p:nvPr/>
        </p:nvSpPr>
        <p:spPr>
          <a:xfrm>
            <a:off x="1289304" y="3244334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Compressed measurement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7A4F3-5253-4830-BBFC-B53B85DB3D06}"/>
              </a:ext>
            </a:extLst>
          </p:cNvPr>
          <p:cNvSpPr txBox="1"/>
          <p:nvPr/>
        </p:nvSpPr>
        <p:spPr>
          <a:xfrm>
            <a:off x="5895055" y="3056347"/>
            <a:ext cx="178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Reconstruction </a:t>
            </a:r>
          </a:p>
        </p:txBody>
      </p:sp>
    </p:spTree>
    <p:extLst>
      <p:ext uri="{BB962C8B-B14F-4D97-AF65-F5344CB8AC3E}">
        <p14:creationId xmlns:p14="http://schemas.microsoft.com/office/powerpoint/2010/main" val="292545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D8DB-5325-4E0F-AA13-F9380BE3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Image Processing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05015-5ADA-4DC4-96A0-0863B2338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#2: Linear combination of input values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43323-0105-4945-AB5B-F90CAF425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9D503-E882-4832-A533-1852E89C9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324927"/>
            <a:ext cx="77533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8B03E-7D3B-4E79-9723-D0D72FE2B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E28B76-532C-45B7-A95F-EF0364999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1172759"/>
            <a:ext cx="8518525" cy="37361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2B900-B0E7-4382-955D-FE82577FAE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89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0D83-C6F6-47E9-AE6D-66998AE6D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Deconvolution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CCD4A-95D8-4FCF-BB70-7FE6F9BC2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approach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21B9D-C36E-4260-AFA1-7491700555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51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1861E-7DB9-4212-92CB-F398B05C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11" y="1287462"/>
            <a:ext cx="7394178" cy="494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39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F964-3BAF-4EED-B89F-7F8E45FBE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Wiener Filter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27C4-50CC-4AF7-A8FD-CC2EE8E23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73" y="869133"/>
            <a:ext cx="8519103" cy="5512617"/>
          </a:xfrm>
        </p:spPr>
        <p:txBody>
          <a:bodyPr/>
          <a:lstStyle/>
          <a:p>
            <a:r>
              <a:rPr lang="en-US" dirty="0"/>
              <a:t>Optimal Mean Square Error filter for blurred and </a:t>
            </a:r>
            <a:r>
              <a:rPr lang="en-US" dirty="0" err="1"/>
              <a:t>addivie</a:t>
            </a:r>
            <a:r>
              <a:rPr lang="en-US" dirty="0"/>
              <a:t> noise  </a:t>
            </a:r>
          </a:p>
          <a:p>
            <a:pPr lvl="1"/>
            <a:r>
              <a:rPr lang="en-US" dirty="0"/>
              <a:t>The original image spectrum is estimated by  (in transform domain)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1100" dirty="0"/>
          </a:p>
          <a:p>
            <a:pPr lvl="1"/>
            <a:r>
              <a:rPr lang="en-US" dirty="0"/>
              <a:t>For image denoising (without blurring)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50DA3B-B965-49A1-9881-9749793ED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52</a:t>
            </a:fld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29B974-436A-4AEF-94C7-0A76E79DE675}"/>
                  </a:ext>
                </a:extLst>
              </p:cNvPr>
              <p:cNvSpPr txBox="1"/>
              <p:nvPr/>
            </p:nvSpPr>
            <p:spPr>
              <a:xfrm>
                <a:off x="2990088" y="1755934"/>
                <a:ext cx="2115066" cy="3161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D29B974-436A-4AEF-94C7-0A76E79DE6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088" y="1755934"/>
                <a:ext cx="2115066" cy="316112"/>
              </a:xfrm>
              <a:prstGeom prst="rect">
                <a:avLst/>
              </a:prstGeom>
              <a:blipFill>
                <a:blip r:embed="rId2"/>
                <a:stretch>
                  <a:fillRect l="-2601" t="-23077" r="-3757" b="-36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://homepages.inf.ed.ac.uk/rbf/CVonline/LOCAL_COPIES/VELDHUIZEN/img65.gif">
            <a:extLst>
              <a:ext uri="{FF2B5EF4-FFF2-40B4-BE49-F238E27FC236}">
                <a16:creationId xmlns:a16="http://schemas.microsoft.com/office/drawing/2014/main" id="{FEC9A4DD-5403-479F-89DC-2ADBEE5FC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188" y="2190750"/>
            <a:ext cx="52578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homepages.inf.ed.ac.uk/rbf/CVonline/LOCAL_COPIES/VELDHUIZEN/img66.gif">
            <a:extLst>
              <a:ext uri="{FF2B5EF4-FFF2-40B4-BE49-F238E27FC236}">
                <a16:creationId xmlns:a16="http://schemas.microsoft.com/office/drawing/2014/main" id="{357E1AC0-E0B2-49D7-884A-AA32141E0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90" y="3625441"/>
            <a:ext cx="47625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homepages.inf.ed.ac.uk/rbf/CVonline/LOCAL_COPIES/VELDHUIZEN/img68.gif">
            <a:extLst>
              <a:ext uri="{FF2B5EF4-FFF2-40B4-BE49-F238E27FC236}">
                <a16:creationId xmlns:a16="http://schemas.microsoft.com/office/drawing/2014/main" id="{7C53DB11-4496-4F9E-88AA-5A16F9F1E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62" y="4323529"/>
            <a:ext cx="47625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9739D5-C552-4F3F-A5C0-CF9AE0CB0AAB}"/>
              </a:ext>
            </a:extLst>
          </p:cNvPr>
          <p:cNvSpPr txBox="1"/>
          <p:nvPr/>
        </p:nvSpPr>
        <p:spPr>
          <a:xfrm>
            <a:off x="3333112" y="4903031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Signal to noise ratio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1D591C-EE99-4F6C-B815-711ABBEB300F}"/>
              </a:ext>
            </a:extLst>
          </p:cNvPr>
          <p:cNvSpPr/>
          <p:nvPr/>
        </p:nvSpPr>
        <p:spPr bwMode="auto">
          <a:xfrm>
            <a:off x="3456432" y="4520470"/>
            <a:ext cx="539496" cy="38256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marR="0" indent="-4572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itchFamily="18" charset="2"/>
              <a:buAutoNum type="arabicParenR"/>
              <a:tabLst/>
            </a:pPr>
            <a:endParaRPr kumimoji="1" lang="en-US" sz="1400" b="1" i="0" u="none" strike="noStrike" cap="none" normalizeH="0" baseline="0">
              <a:ln>
                <a:noFill/>
              </a:ln>
              <a:solidFill>
                <a:schemeClr val="folHlink"/>
              </a:solidFill>
              <a:effectLst/>
              <a:latin typeface="Verdana" pitchFamily="34" charset="0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42CBD-75C5-4C8D-9B95-6DACB380115A}"/>
              </a:ext>
            </a:extLst>
          </p:cNvPr>
          <p:cNvSpPr txBox="1"/>
          <p:nvPr/>
        </p:nvSpPr>
        <p:spPr>
          <a:xfrm>
            <a:off x="6789420" y="4005941"/>
            <a:ext cx="2094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Wiener filter become inverse filter at strong SNR </a:t>
            </a:r>
          </a:p>
        </p:txBody>
      </p:sp>
      <p:pic>
        <p:nvPicPr>
          <p:cNvPr id="4104" name="Picture 8" descr="http://homepages.inf.ed.ac.uk/rbf/CVonline/LOCAL_COPIES/VELDHUIZEN/img74.gif">
            <a:extLst>
              <a:ext uri="{FF2B5EF4-FFF2-40B4-BE49-F238E27FC236}">
                <a16:creationId xmlns:a16="http://schemas.microsoft.com/office/drawing/2014/main" id="{1C2C8F94-6BAD-44EF-BBC4-36ED28B0B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390" y="5722543"/>
            <a:ext cx="47625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62935E75-D4D4-41F1-9018-4A061A284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420" y="5782966"/>
            <a:ext cx="18870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noise variance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6" name="Picture 10" descr="http://homepages.inf.ed.ac.uk/rbf/CVonline/LOCAL_COPIES/VELDHUIZEN/img62.gif">
            <a:extLst>
              <a:ext uri="{FF2B5EF4-FFF2-40B4-BE49-F238E27FC236}">
                <a16:creationId xmlns:a16="http://schemas.microsoft.com/office/drawing/2014/main" id="{AA7EE711-5CAE-4AE9-959E-8BFB2BA7C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725" y="5841229"/>
            <a:ext cx="1714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47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EEAB9-AF43-48D0-9171-C8CF760E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Wiener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129284-A01D-40A7-A2D5-882762917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2551" y="941722"/>
            <a:ext cx="6833233" cy="39313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B93D5-4941-4B86-A5DC-FDB2252F60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2035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B0BA-252A-452B-88BD-68DD0EBB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Review: Power spectrum &amp; Cross spectrum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DFA7C-F20E-4E55-9760-03F289225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25" y="1075976"/>
            <a:ext cx="8362950" cy="37814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D96CD-C4B0-47AA-B745-1DD2A1706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59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8176-B774-4B8B-9DB9-9B0FEB2F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Wiener Filter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5860B3-49D7-4EE4-801B-6EB2BE107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625" y="876014"/>
            <a:ext cx="8362950" cy="33909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4047F-CE00-4CD8-BD94-A88D8C6006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527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9755E-353B-497B-9FB5-FF304A0B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Wiener filter for linear distortion and additive noise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38B243-249E-4E5B-BF17-F89DBD195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465" y="1049337"/>
            <a:ext cx="8056535" cy="49831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ECFBF-01BB-4DEE-BFC1-C7296EFC8B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948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28B89-A220-446C-8BC1-8BE27D323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/>
              <a:t>Wiener filter for linear distortion and additive noise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59498-B9B3-426C-BCA8-627509125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92" y="1391445"/>
            <a:ext cx="9000608" cy="33710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E12CC-A935-4FDA-9506-5DDA6B179C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84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7984-165D-4AFF-94AB-86BC75F1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</a:rPr>
              <a:t>Wiener filter for additive noise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77E7F8-85A3-415E-83AD-07BC06E63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209" y="943808"/>
            <a:ext cx="7163581" cy="35519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775-45E6-4CC6-AE3B-B687BA52C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4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7984-165D-4AFF-94AB-86BC75F1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effectLst/>
              </a:rPr>
              <a:t>Wiener filter for additive noise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10775-45E6-4CC6-AE3B-B687BA52C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2EDB33-918F-4254-8904-2B372D033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922" y="1183480"/>
            <a:ext cx="8686078" cy="47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85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60CC-68D8-4992-AB0E-45FA6541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Image Processing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2514-FCCD-4C21-810D-E4A070506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of H and h[x, </a:t>
            </a:r>
            <a:r>
              <a:rPr lang="vi-VN" dirty="0"/>
              <a:t>α</a:t>
            </a:r>
            <a:r>
              <a:rPr lang="en-US" dirty="0"/>
              <a:t>, y, </a:t>
            </a:r>
            <a:r>
              <a:rPr lang="el-GR" dirty="0"/>
              <a:t>β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E4F31-3C58-4502-9B47-4980FF19F4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0B86FC-FD5F-40E5-A6EA-A26B4C261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4"/>
          <a:stretch/>
        </p:blipFill>
        <p:spPr>
          <a:xfrm>
            <a:off x="1507807" y="1356014"/>
            <a:ext cx="5762625" cy="45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61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Wiener Filter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Overview of Filters </a:t>
            </a:r>
            <a:r>
              <a:rPr lang="en-US" dirty="0"/>
              <a:t>:Wiener Filter</a:t>
            </a:r>
          </a:p>
          <a:p>
            <a:pPr lvl="1"/>
            <a:r>
              <a:rPr lang="en-US" dirty="0"/>
              <a:t>Uses a pixel-wise adaptive Wiener method based on statistics estimated from a local neighborhood of each pixel.</a:t>
            </a:r>
          </a:p>
          <a:p>
            <a:pPr marL="0" indent="0">
              <a:buNone/>
            </a:pPr>
            <a:endParaRPr lang="en-US" sz="1500" i="1" kern="1200" dirty="0">
              <a:latin typeface="Arial" charset="0"/>
              <a:ea typeface="IB_K820Medium" pitchFamily="18" charset="-127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200A00-57CE-48F7-A0FA-997DFD43C956}" type="slidenum">
              <a:rPr lang="zh-TW" altLang="en-US" smtClean="0"/>
              <a:pPr>
                <a:defRPr/>
              </a:pPr>
              <a:t>60</a:t>
            </a:fld>
            <a:endParaRPr lang="en-US" altLang="zh-TW"/>
          </a:p>
        </p:txBody>
      </p:sp>
      <p:grpSp>
        <p:nvGrpSpPr>
          <p:cNvPr id="24" name="Group 23"/>
          <p:cNvGrpSpPr/>
          <p:nvPr/>
        </p:nvGrpSpPr>
        <p:grpSpPr>
          <a:xfrm>
            <a:off x="1566099" y="2408809"/>
            <a:ext cx="6519221" cy="3759555"/>
            <a:chOff x="828586" y="1799823"/>
            <a:chExt cx="6519221" cy="37595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ctangle 19"/>
                <p:cNvSpPr/>
                <p:nvPr/>
              </p:nvSpPr>
              <p:spPr bwMode="auto">
                <a:xfrm>
                  <a:off x="828586" y="1799823"/>
                  <a:ext cx="6519221" cy="3759555"/>
                </a:xfrm>
                <a:prstGeom prst="rect">
                  <a:avLst/>
                </a:prstGeom>
                <a:noFill/>
                <a:ln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000" b="0" i="1" u="none" strike="noStrike" cap="none" normalizeH="0" baseline="0" dirty="0">
                    <a:ln>
                      <a:noFill/>
                    </a:ln>
                    <a:solidFill>
                      <a:schemeClr val="hlink"/>
                    </a:solidFill>
                    <a:effectLst/>
                    <a:latin typeface="Arial" charset="0"/>
                    <a:ea typeface="IB_K820Medium" pitchFamily="18" charset="-127"/>
                  </a:endParaRPr>
                </a:p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dirty="0">
                    <a:solidFill>
                      <a:schemeClr val="hlink"/>
                    </a:solidFill>
                    <a:latin typeface="Arial" charset="0"/>
                    <a:ea typeface="IB_K820Medium" pitchFamily="18" charset="-127"/>
                  </a:endParaRPr>
                </a:p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000" b="0" i="1" u="none" strike="noStrike" cap="none" normalizeH="0" baseline="0" dirty="0">
                    <a:ln>
                      <a:noFill/>
                    </a:ln>
                    <a:solidFill>
                      <a:schemeClr val="hlink"/>
                    </a:solidFill>
                    <a:effectLst/>
                    <a:latin typeface="Arial" charset="0"/>
                    <a:ea typeface="IB_K820Medium" pitchFamily="18" charset="-127"/>
                  </a:endParaRPr>
                </a:p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1" lang="en-US" sz="2000" b="0" i="1" u="none" strike="noStrike" cap="none" normalizeH="0" baseline="0" dirty="0">
                    <a:ln>
                      <a:noFill/>
                    </a:ln>
                    <a:solidFill>
                      <a:schemeClr val="hlink"/>
                    </a:solidFill>
                    <a:effectLst/>
                    <a:latin typeface="Arial" charset="0"/>
                    <a:ea typeface="IB_K820Medium" pitchFamily="18" charset="-127"/>
                  </a:endParaRPr>
                </a:p>
                <a:p>
                  <a:pPr marL="0" marR="0" indent="0" algn="ctr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en-US" dirty="0">
                    <a:solidFill>
                      <a:schemeClr val="hlink"/>
                    </a:solidFill>
                    <a:latin typeface="Arial" charset="0"/>
                    <a:ea typeface="IB_K820Medium" pitchFamily="18" charset="-127"/>
                  </a:endParaRPr>
                </a:p>
                <a:p>
                  <a:pPr marL="285750" marR="0" indent="-285750" algn="just" defTabSz="914400" rtl="0" eaLnBrk="1" fontAlgn="base" latinLnBrk="1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Char char="-"/>
                    <a:tabLst/>
                  </a:pPr>
                  <a:r>
                    <a:rPr lang="en-US" sz="1800" dirty="0">
                      <a:solidFill>
                        <a:schemeClr val="tx1"/>
                      </a:solidFill>
                      <a:latin typeface="Arial" charset="0"/>
                      <a:ea typeface="IB_K820Medium" pitchFamily="18" charset="-127"/>
                    </a:rPr>
                    <a:t>The local mean: </a:t>
                  </a:r>
                  <a14:m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/>
                          <a:ea typeface="IB_K820Medium" pitchFamily="18" charset="-127"/>
                        </a:rPr>
                        <m:t>µ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/>
                          <a:ea typeface="IB_K820Medium" pitchFamily="18" charset="-127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B_K820Medium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IB_K820Medium" pitchFamily="18" charset="-127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IB_K820Medium" pitchFamily="18" charset="-127"/>
                            </a:rPr>
                            <m:t>=1:9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B_K820Medium" pitchFamily="18" charset="-127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IB_K820Medium" pitchFamily="18" charset="-127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IB_K820Medium" pitchFamily="18" charset="-127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kumimoji="1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IB_K820Medium" pitchFamily="18" charset="-127"/>
                  </a:endParaRPr>
                </a:p>
                <a:p>
                  <a:pPr marL="285750" indent="-285750" algn="just">
                    <a:buFontTx/>
                    <a:buChar char="-"/>
                  </a:pPr>
                  <a:r>
                    <a:rPr lang="en-US" sz="1800" dirty="0">
                      <a:solidFill>
                        <a:schemeClr val="tx1"/>
                      </a:solidFill>
                      <a:latin typeface="Arial" charset="0"/>
                      <a:ea typeface="IB_K820Medium" pitchFamily="18" charset="-127"/>
                    </a:rPr>
                    <a:t>The local variance: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B_K820Medium" pitchFamily="18" charset="-127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8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IB_K820Medium" pitchFamily="18" charset="-127"/>
                            </a:rPr>
                            <m:t>σ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IB_K820Medium" pitchFamily="18" charset="-127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/>
                          <a:ea typeface="IB_K820Medium" pitchFamily="18" charset="-127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B_K820Medium" pitchFamily="18" charset="-127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IB_K820Medium" pitchFamily="18" charset="-127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IB_K820Medium" pitchFamily="18" charset="-127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IB_K820Medium" pitchFamily="18" charset="-127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IB_K820Medium" pitchFamily="18" charset="-127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IB_K820Medium" pitchFamily="18" charset="-127"/>
                            </a:rPr>
                            <m:t>=1:9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IB_K820Medium" pitchFamily="18" charset="-127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µ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a14:m>
                  <a:endParaRPr lang="en-US" sz="1800" b="0" dirty="0">
                    <a:solidFill>
                      <a:schemeClr val="tx1"/>
                    </a:solidFill>
                    <a:latin typeface="Arial" charset="0"/>
                    <a:ea typeface="IB_K820Medium" pitchFamily="18" charset="-127"/>
                  </a:endParaRPr>
                </a:p>
                <a:p>
                  <a:pPr marL="285750" indent="-285750" algn="just">
                    <a:buFontTx/>
                    <a:buChar char="-"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1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υ</m:t>
                          </m:r>
                        </m:e>
                        <m:sup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kumimoji="1" lang="en-US" sz="1800" b="0" i="1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  <a:ea typeface="IB_K820Medium" pitchFamily="18" charset="-127"/>
                    </a:rPr>
                    <a:t> is the variance</a:t>
                  </a:r>
                  <a:r>
                    <a:rPr lang="en-US" sz="1800" dirty="0">
                      <a:solidFill>
                        <a:schemeClr val="tx1"/>
                      </a:solidFill>
                      <a:latin typeface="Arial" charset="0"/>
                      <a:ea typeface="IB_K820Medium" pitchFamily="18" charset="-127"/>
                    </a:rPr>
                    <a:t> noise. If the noise variance is not given, Wiener filter  uses the average of all the local estimated variances.</a:t>
                  </a:r>
                  <a:endParaRPr kumimoji="1" lang="en-US" sz="18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IB_K820Medium" pitchFamily="18" charset="-127"/>
                  </a:endParaRPr>
                </a:p>
              </p:txBody>
            </p:sp>
          </mc:Choice>
          <mc:Fallback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8586" y="1799823"/>
                  <a:ext cx="6519221" cy="3759555"/>
                </a:xfrm>
                <a:prstGeom prst="rect">
                  <a:avLst/>
                </a:prstGeom>
                <a:blipFill>
                  <a:blip r:embed="rId2"/>
                  <a:stretch>
                    <a:fillRect l="-559" r="-559" b="-2254"/>
                  </a:stretch>
                </a:blipFill>
                <a:ln>
                  <a:headEnd type="none" w="med" len="med"/>
                  <a:tailEnd type="none" w="med" len="med"/>
                </a:ln>
                <a:ex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55" name="Picture 2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2204864"/>
              <a:ext cx="1400175" cy="1390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" name="Straight Arrow Connector 21"/>
            <p:cNvCxnSpPr/>
            <p:nvPr/>
          </p:nvCxnSpPr>
          <p:spPr bwMode="auto">
            <a:xfrm flipV="1">
              <a:off x="2699792" y="2636912"/>
              <a:ext cx="648072" cy="26327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347864" y="2190315"/>
                  <a:ext cx="3456384" cy="6481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5_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=µ+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υ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sz="18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sz="180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5_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𝑖𝑛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18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µ</m:t>
                            </m:r>
                          </m:e>
                        </m:d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7864" y="2190315"/>
                  <a:ext cx="3456384" cy="64812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19070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Overview of Filter </a:t>
            </a:r>
            <a:r>
              <a:rPr lang="en-US" dirty="0"/>
              <a:t>: Wiener Filter</a:t>
            </a:r>
          </a:p>
          <a:p>
            <a:pPr lvl="1"/>
            <a:r>
              <a:rPr lang="en-US" dirty="0"/>
              <a:t>S. Kumar, P. Kumar, M. Gupta, and A. K. </a:t>
            </a:r>
            <a:r>
              <a:rPr lang="en-US" dirty="0" err="1"/>
              <a:t>Nagawat</a:t>
            </a:r>
            <a:r>
              <a:rPr lang="en-US" dirty="0"/>
              <a:t>, “Performance Comparison of Median and Wiener Filter in Image De-nosing”, International Journal of Computer Applications, Nov.2010, show performance of Wiener Filter:</a:t>
            </a:r>
          </a:p>
          <a:p>
            <a:pPr lvl="2"/>
            <a:r>
              <a:rPr lang="en-US" dirty="0"/>
              <a:t>Speckle Noise : 80%, Gaussian Noise: 70%, and Salt &amp; Pepper Noise: 65%</a:t>
            </a:r>
          </a:p>
          <a:p>
            <a:pPr lvl="1"/>
            <a:r>
              <a:rPr lang="en-US" dirty="0"/>
              <a:t>Some papers indicate that Wiener Filter does not work well with object edges such as:</a:t>
            </a:r>
          </a:p>
          <a:p>
            <a:pPr lvl="2"/>
            <a:r>
              <a:rPr lang="en-US" dirty="0"/>
              <a:t>K. </a:t>
            </a:r>
            <a:r>
              <a:rPr lang="en-US" dirty="0" err="1"/>
              <a:t>Krajsek</a:t>
            </a:r>
            <a:r>
              <a:rPr lang="en-US" dirty="0"/>
              <a:t> and R. </a:t>
            </a:r>
            <a:r>
              <a:rPr lang="en-US" dirty="0" err="1"/>
              <a:t>Mester</a:t>
            </a:r>
            <a:r>
              <a:rPr lang="en-US" dirty="0"/>
              <a:t>, “The Edge Preserving Wiener Filter for Scalar and Tensor Valued Images,” Proc. of the 28th conference on Pattern Recognition, pp. 91-100, 2006.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200A00-57CE-48F7-A0FA-997DFD43C956}" type="slidenum">
              <a:rPr lang="zh-TW" altLang="en-US" smtClean="0"/>
              <a:pPr>
                <a:defRPr/>
              </a:pPr>
              <a:t>61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35903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 of Filters: Gaussian Smoothing Filter:</a:t>
            </a:r>
          </a:p>
          <a:p>
            <a:pPr lvl="1"/>
            <a:r>
              <a:rPr lang="en-US" dirty="0"/>
              <a:t>Using Gaussian mask.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    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Convolution the Gaussian mask with the noisy image for </a:t>
            </a:r>
            <a:r>
              <a:rPr lang="en-US" dirty="0" err="1"/>
              <a:t>denoising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With the fixed size of the Gaussian mask, the smoothness level can be controlled by the standard deviation’s of Gaussian function.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200A00-57CE-48F7-A0FA-997DFD43C956}" type="slidenum">
              <a:rPr lang="zh-TW" altLang="en-US" smtClean="0"/>
              <a:pPr>
                <a:defRPr/>
              </a:pPr>
              <a:t>62</a:t>
            </a:fld>
            <a:endParaRPr lang="en-US" altLang="zh-TW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427984" y="2276872"/>
          <a:ext cx="28956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Equation" r:id="rId3" imgW="1269720" imgH="393480" progId="Equation.DSMT4">
                  <p:embed/>
                </p:oleObj>
              </mc:Choice>
              <mc:Fallback>
                <p:oleObj name="Equation" r:id="rId3" imgW="1269720" imgH="3934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27984" y="2276872"/>
                        <a:ext cx="289560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979771" y="4077072"/>
          <a:ext cx="290218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Equation" r:id="rId5" imgW="1168200" imgH="203040" progId="Equation.DSMT4">
                  <p:embed/>
                </p:oleObj>
              </mc:Choice>
              <mc:Fallback>
                <p:oleObj name="Equation" r:id="rId5" imgW="1168200" imgH="2030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9771" y="4077072"/>
                        <a:ext cx="2902189" cy="5040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27" y="2132855"/>
            <a:ext cx="157162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>
            <a:off x="3948536" y="2809031"/>
            <a:ext cx="504056" cy="0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11563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1800" dirty="0"/>
              <a:t>Usually compare performance of Median Filter with Wiener Filter  [14].</a:t>
            </a:r>
          </a:p>
          <a:p>
            <a:pPr eaLnBrk="1" hangingPunct="1"/>
            <a:r>
              <a:rPr lang="en-US" altLang="ko-KR" sz="1800" dirty="0"/>
              <a:t>Haven’t found out the paper that compares Wiener Filter with Gaussian Filter.</a:t>
            </a:r>
          </a:p>
          <a:p>
            <a:pPr eaLnBrk="1" hangingPunct="1"/>
            <a:r>
              <a:rPr lang="en-US" altLang="ko-KR" sz="1800" dirty="0"/>
              <a:t>I myself construct  a model  to compare  Wiener Filter with Gaussian Filter.</a:t>
            </a:r>
          </a:p>
          <a:p>
            <a:pPr marL="0" indent="0" eaLnBrk="1" hangingPunct="1">
              <a:buNone/>
            </a:pPr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marL="457200" lvl="1" indent="0" eaLnBrk="1" hangingPunct="1">
              <a:buNone/>
            </a:pPr>
            <a:endParaRPr lang="en-US" altLang="ko-KR" dirty="0"/>
          </a:p>
          <a:p>
            <a:pPr lvl="1" eaLnBrk="1" hangingPunct="1"/>
            <a:r>
              <a:rPr lang="en-US" altLang="ko-KR" dirty="0"/>
              <a:t>Noise : Gaussian Noise under the variety of Signal to Noise Ratio (SNR)</a:t>
            </a:r>
          </a:p>
          <a:p>
            <a:pPr lvl="1" eaLnBrk="1" hangingPunct="1"/>
            <a:r>
              <a:rPr lang="en-US" altLang="ko-KR" dirty="0"/>
              <a:t>Window size of Filter: 3x3</a:t>
            </a:r>
          </a:p>
          <a:p>
            <a:pPr lvl="1" eaLnBrk="1" hangingPunct="1"/>
            <a:r>
              <a:rPr lang="en-US" altLang="ko-KR" dirty="0"/>
              <a:t>Filters: Gaussian Filter and Wiener Filter.</a:t>
            </a:r>
          </a:p>
          <a:p>
            <a:pPr marL="457200" lvl="1" indent="0" eaLnBrk="1" hangingPunct="1">
              <a:buNone/>
            </a:pPr>
            <a:endParaRPr lang="en-US" altLang="ko-KR" dirty="0"/>
          </a:p>
          <a:p>
            <a:pPr marL="0" indent="0" eaLnBrk="1" hangingPunct="1">
              <a:buNone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200A00-57CE-48F7-A0FA-997DFD43C956}" type="slidenum">
              <a:rPr lang="zh-TW" altLang="en-US" smtClean="0"/>
              <a:pPr>
                <a:defRPr/>
              </a:pPr>
              <a:t>63</a:t>
            </a:fld>
            <a:endParaRPr lang="en-US" altLang="zh-TW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467461"/>
            <a:ext cx="6768752" cy="1025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4073" y="5950863"/>
            <a:ext cx="87484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0" latinLnBrk="0" hangingPunct="0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ct val="60000"/>
              <a:tabLst>
                <a:tab pos="274320" algn="l"/>
              </a:tabLst>
            </a:pPr>
            <a:r>
              <a:rPr lang="en-US" sz="1100" b="1" i="0" kern="0" dirty="0">
                <a:solidFill>
                  <a:srgbClr val="000000"/>
                </a:solidFill>
                <a:latin typeface="Times New Roman"/>
                <a:ea typeface="SimSun"/>
                <a:cs typeface="Times New Roman" pitchFamily="18" charset="0"/>
              </a:rPr>
              <a:t>[14] S. Kumar, P. Kumar, M. Gupta, </a:t>
            </a:r>
            <a:r>
              <a:rPr lang="en-US" sz="1100" b="1" i="0" kern="0" dirty="0">
                <a:solidFill>
                  <a:srgbClr val="000000"/>
                </a:solidFill>
                <a:latin typeface="Times New Roman"/>
                <a:ea typeface="Malgun Gothic"/>
                <a:cs typeface="Times New Roman" pitchFamily="18" charset="0"/>
              </a:rPr>
              <a:t>and </a:t>
            </a:r>
            <a:r>
              <a:rPr lang="en-US" sz="1100" b="1" i="0" kern="0" dirty="0">
                <a:solidFill>
                  <a:srgbClr val="000000"/>
                </a:solidFill>
                <a:latin typeface="Times New Roman"/>
                <a:ea typeface="SimSun"/>
                <a:cs typeface="Times New Roman" pitchFamily="18" charset="0"/>
              </a:rPr>
              <a:t>A. K. </a:t>
            </a:r>
            <a:r>
              <a:rPr lang="en-US" sz="1100" b="1" i="0" kern="0" dirty="0" err="1">
                <a:solidFill>
                  <a:srgbClr val="000000"/>
                </a:solidFill>
                <a:latin typeface="Times New Roman"/>
                <a:ea typeface="SimSun"/>
                <a:cs typeface="Times New Roman" pitchFamily="18" charset="0"/>
              </a:rPr>
              <a:t>Nagawat</a:t>
            </a:r>
            <a:r>
              <a:rPr lang="en-US" sz="1100" b="1" i="0" kern="0" dirty="0">
                <a:solidFill>
                  <a:srgbClr val="000000"/>
                </a:solidFill>
                <a:latin typeface="Times New Roman"/>
                <a:ea typeface="SimSun"/>
                <a:cs typeface="Times New Roman" pitchFamily="18" charset="0"/>
              </a:rPr>
              <a:t>, “Performance Comparison of Median and Wiener Filter in Image De-noising,” </a:t>
            </a:r>
            <a:r>
              <a:rPr lang="en-US" sz="1100" b="1" kern="0" dirty="0">
                <a:solidFill>
                  <a:srgbClr val="000000"/>
                </a:solidFill>
                <a:latin typeface="Times New Roman"/>
                <a:ea typeface="SimSun"/>
                <a:cs typeface="Times New Roman" pitchFamily="18" charset="0"/>
              </a:rPr>
              <a:t>International Journal of Computer Applications</a:t>
            </a:r>
            <a:r>
              <a:rPr lang="en-US" sz="1100" b="1" i="0" kern="0" dirty="0">
                <a:solidFill>
                  <a:srgbClr val="000000"/>
                </a:solidFill>
                <a:latin typeface="Times New Roman"/>
                <a:ea typeface="SimSun"/>
                <a:cs typeface="Times New Roman" pitchFamily="18" charset="0"/>
              </a:rPr>
              <a:t>, vol. 12, no. 4, pp. 27-31, Nov. 2010.</a:t>
            </a:r>
          </a:p>
        </p:txBody>
      </p:sp>
    </p:spTree>
    <p:extLst>
      <p:ext uri="{BB962C8B-B14F-4D97-AF65-F5344CB8AC3E}">
        <p14:creationId xmlns:p14="http://schemas.microsoft.com/office/powerpoint/2010/main" val="760080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of Reconstructed Image Lena using Wiener Filter, Gaussian Smoothing Filter under the impact of Gaussian Noise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Gaussian Filter is good for the low SNRs (</a:t>
            </a:r>
            <a:r>
              <a:rPr lang="en-US" dirty="0" err="1"/>
              <a:t>Denoising</a:t>
            </a:r>
            <a:r>
              <a:rPr lang="en-US" dirty="0"/>
              <a:t> is more important than preserving edge information).</a:t>
            </a:r>
          </a:p>
          <a:p>
            <a:pPr lvl="1"/>
            <a:r>
              <a:rPr lang="en-US" dirty="0"/>
              <a:t>Wiener Filter is good for the higher SNRs compared to Gaussian Filter.</a:t>
            </a:r>
          </a:p>
          <a:p>
            <a:pPr lvl="2"/>
            <a:r>
              <a:rPr lang="en-US" dirty="0"/>
              <a:t>This may be a reason to explain why should use Wiener filter to detailed image rather than Gaussian Filter.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200A00-57CE-48F7-A0FA-997DFD43C956}" type="slidenum">
              <a:rPr lang="zh-TW" altLang="en-US" smtClean="0"/>
              <a:pPr>
                <a:defRPr/>
              </a:pPr>
              <a:t>64</a:t>
            </a:fld>
            <a:endParaRPr lang="en-US" altLang="zh-TW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796549"/>
              </p:ext>
            </p:extLst>
          </p:nvPr>
        </p:nvGraphicFramePr>
        <p:xfrm>
          <a:off x="1547664" y="2204864"/>
          <a:ext cx="6138136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79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8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3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4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45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Lena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Wiener Filter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31.08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35.62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36.36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Gaussian</a:t>
                      </a:r>
                      <a:r>
                        <a:rPr lang="en-US" baseline="0" dirty="0"/>
                        <a:t> Filter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652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200A00-57CE-48F7-A0FA-997DFD43C956}" type="slidenum">
              <a:rPr lang="zh-TW" altLang="en-US" smtClean="0"/>
              <a:pPr>
                <a:defRPr/>
              </a:pPr>
              <a:t>65</a:t>
            </a:fld>
            <a:endParaRPr lang="en-US" altLang="zh-TW"/>
          </a:p>
        </p:txBody>
      </p:sp>
      <p:pic>
        <p:nvPicPr>
          <p:cNvPr id="8194" name="Picture 2" descr="D:\Report\The first\Send_To_GS\Code\BCS-SPL-1.5-1\Image_Denoise\Wiener_6dB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9" t="4959" r="19741" b="8822"/>
          <a:stretch/>
        </p:blipFill>
        <p:spPr bwMode="auto">
          <a:xfrm>
            <a:off x="1907704" y="77688"/>
            <a:ext cx="5976664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23728" y="6125234"/>
            <a:ext cx="56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SNR=6dB, Wiener Filter, PSNR=27.61 dB</a:t>
            </a:r>
          </a:p>
        </p:txBody>
      </p:sp>
    </p:spTree>
    <p:extLst>
      <p:ext uri="{BB962C8B-B14F-4D97-AF65-F5344CB8AC3E}">
        <p14:creationId xmlns:p14="http://schemas.microsoft.com/office/powerpoint/2010/main" val="30515308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200A00-57CE-48F7-A0FA-997DFD43C956}" type="slidenum">
              <a:rPr lang="zh-TW" altLang="en-US" smtClean="0"/>
              <a:pPr>
                <a:defRPr/>
              </a:pPr>
              <a:t>66</a:t>
            </a:fld>
            <a:endParaRPr lang="en-US" altLang="zh-TW"/>
          </a:p>
        </p:txBody>
      </p:sp>
      <p:pic>
        <p:nvPicPr>
          <p:cNvPr id="9218" name="Picture 2" descr="D:\Report\The first\Send_To_GS\Code\BCS-SPL-1.5-1\Image_Denoise\Gaussian_6dB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5066" r="19479" b="9325"/>
          <a:stretch/>
        </p:blipFill>
        <p:spPr bwMode="auto">
          <a:xfrm>
            <a:off x="1835696" y="77689"/>
            <a:ext cx="5974186" cy="594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23728" y="6125234"/>
            <a:ext cx="5688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SNR=6dB, Gaussian Filter, PSNR=27.60 dB</a:t>
            </a:r>
          </a:p>
        </p:txBody>
      </p:sp>
    </p:spTree>
    <p:extLst>
      <p:ext uri="{BB962C8B-B14F-4D97-AF65-F5344CB8AC3E}">
        <p14:creationId xmlns:p14="http://schemas.microsoft.com/office/powerpoint/2010/main" val="2188210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200A00-57CE-48F7-A0FA-997DFD43C956}" type="slidenum">
              <a:rPr lang="zh-TW" altLang="en-US" smtClean="0"/>
              <a:pPr>
                <a:defRPr/>
              </a:pPr>
              <a:t>67</a:t>
            </a:fld>
            <a:endParaRPr lang="en-US" altLang="zh-TW"/>
          </a:p>
        </p:txBody>
      </p:sp>
      <p:sp>
        <p:nvSpPr>
          <p:cNvPr id="7" name="TextBox 6"/>
          <p:cNvSpPr txBox="1"/>
          <p:nvPr/>
        </p:nvSpPr>
        <p:spPr>
          <a:xfrm>
            <a:off x="5099322" y="5538382"/>
            <a:ext cx="3981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SNR=6dB,Gaussian Filter</a:t>
            </a:r>
          </a:p>
          <a:p>
            <a:r>
              <a:rPr lang="en-US" dirty="0"/>
              <a:t>PSNR=27.60dB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538" y="5503737"/>
            <a:ext cx="3981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SNR=6dB,Wiener Filter</a:t>
            </a:r>
          </a:p>
          <a:p>
            <a:r>
              <a:rPr lang="en-US" dirty="0"/>
              <a:t>PSNR=27.61dB</a:t>
            </a:r>
          </a:p>
        </p:txBody>
      </p:sp>
      <p:pic>
        <p:nvPicPr>
          <p:cNvPr id="1028" name="Picture 4" descr="D:\Report\The first\Send_To_GS\Code\BCS-SPL-1.5-1\Lena_6dB_Gaussian256_456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6" t="10483" r="23684" b="19693"/>
          <a:stretch/>
        </p:blipFill>
        <p:spPr bwMode="auto">
          <a:xfrm>
            <a:off x="417837" y="1470353"/>
            <a:ext cx="3840480" cy="383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Report\The first\Send_To_GS\Code\BCS-SPL-1.5-1\Lena_6dB_wiener256_456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6" t="10483" r="23684" b="19517"/>
          <a:stretch/>
        </p:blipFill>
        <p:spPr bwMode="auto">
          <a:xfrm>
            <a:off x="4565010" y="1440879"/>
            <a:ext cx="384048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515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B200A00-57CE-48F7-A0FA-997DFD43C956}" type="slidenum">
              <a:rPr lang="zh-TW" altLang="en-US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6" name="TextBox 5"/>
          <p:cNvSpPr txBox="1"/>
          <p:nvPr/>
        </p:nvSpPr>
        <p:spPr>
          <a:xfrm>
            <a:off x="4698481" y="5157192"/>
            <a:ext cx="3981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SNR=10dB,Gaussian Filter</a:t>
            </a:r>
          </a:p>
          <a:p>
            <a:r>
              <a:rPr lang="en-US" dirty="0"/>
              <a:t>PSNR=30.51dB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1912" y="5309592"/>
            <a:ext cx="39810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SNR=10dB,Wiener Filter</a:t>
            </a:r>
          </a:p>
          <a:p>
            <a:r>
              <a:rPr lang="en-US" dirty="0"/>
              <a:t>PSNR=31.07dB</a:t>
            </a:r>
          </a:p>
        </p:txBody>
      </p:sp>
      <p:pic>
        <p:nvPicPr>
          <p:cNvPr id="2052" name="Picture 4" descr="D:\Report\The first\Send_To_GS\Code\BCS-SPL-1.5-1\Lena_face_10dB_Wiener256_456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7" t="16279" r="30842" b="30153"/>
          <a:stretch/>
        </p:blipFill>
        <p:spPr bwMode="auto">
          <a:xfrm>
            <a:off x="611560" y="1628800"/>
            <a:ext cx="3493971" cy="347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Report\The first\Send_To_GS\Code\BCS-SPL-1.5-1\Lena_face_10dB_Gaussian256_456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7" t="16131" r="30948" b="30153"/>
          <a:stretch/>
        </p:blipFill>
        <p:spPr bwMode="auto">
          <a:xfrm>
            <a:off x="5004048" y="1595970"/>
            <a:ext cx="3507549" cy="350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138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FBFB2-5CFF-4C81-BD4F-BF0FC349C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Wiener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451F6-896B-4F48-83B6-F8A601A76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Unable to reconstruct frequency components which are degraded by noise</a:t>
            </a:r>
          </a:p>
          <a:p>
            <a:pPr lvl="1"/>
            <a:r>
              <a:rPr lang="en-US" dirty="0"/>
              <a:t>They can only suppress them</a:t>
            </a:r>
          </a:p>
          <a:p>
            <a:endParaRPr lang="en-US" dirty="0"/>
          </a:p>
          <a:p>
            <a:r>
              <a:rPr lang="en-US" dirty="0"/>
              <a:t>Wiener filters are unable to restore components for which </a:t>
            </a:r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)=0.</a:t>
            </a:r>
          </a:p>
          <a:p>
            <a:pPr lvl="1"/>
            <a:r>
              <a:rPr lang="en-US" dirty="0"/>
              <a:t>Unable to undo blurring caused by </a:t>
            </a:r>
            <a:r>
              <a:rPr lang="en-US" dirty="0" err="1"/>
              <a:t>bandlimiting</a:t>
            </a:r>
            <a:r>
              <a:rPr lang="en-US" dirty="0"/>
              <a:t> of </a:t>
            </a:r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Such </a:t>
            </a:r>
            <a:r>
              <a:rPr lang="en-US" dirty="0" err="1"/>
              <a:t>bandlimiting</a:t>
            </a:r>
            <a:r>
              <a:rPr lang="en-US" dirty="0"/>
              <a:t> occurs in any real-world imaging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9D5BB-7616-4B61-8494-E368AB2F5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232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BCA3-E63B-4ABB-B9F7-F511F82E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Separable Linear Image Process. 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B015D2-98D4-475C-B9D5-31A47FEB9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169704"/>
            <a:ext cx="8518525" cy="37768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02095-68B2-4A61-9D59-D9D143D72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0473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91D4-562A-4D6D-A7E4-11462B33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Nonlinear noise reduction/sharpening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E6F12E-1FB2-40F6-A107-DE5C9D435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05" y="929640"/>
            <a:ext cx="8727927" cy="38631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5C190-B173-4EB4-A293-85DF52C685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861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59DB-BED7-4D0A-ACFD-E22B8CD9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Nonlinear noise reduction/sharpening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E28740-72F8-42A1-8038-5A90FC999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121392"/>
            <a:ext cx="8518525" cy="42453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7859E-1EA8-4C12-B5CB-AF18B9A3AF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8802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59D4-0039-4092-AC31-8A6B7B18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Nonlinear noise reduction/sharpening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75F370-E7AA-4C10-834D-7AD012CA2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2001044"/>
            <a:ext cx="8277225" cy="324802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BB8DA-CC2B-4FA0-8643-7BEC1184F6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002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692A-AC95-4E39-A7C3-E869947B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Highpass</a:t>
            </a:r>
            <a:r>
              <a:rPr lang="en-US" dirty="0"/>
              <a:t> filtered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12B6A6-1DCD-41B5-8BC4-6C040B3D8C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" y="1330131"/>
            <a:ext cx="8893175" cy="32895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813B3-7050-486A-9D4B-AA1844A411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21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2962-BAE4-4E18-8B0B-39D046CB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scoring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8020A2-507B-4201-84F5-49D8DAFBB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912" y="869195"/>
            <a:ext cx="6860276" cy="5119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B4546-1FE4-4B30-BC79-5915FB3F1B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426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F5078-4C68-45EF-8A29-8278AFEE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Soft scoring of </a:t>
            </a:r>
            <a:r>
              <a:rPr lang="en-US" sz="3200" dirty="0" err="1"/>
              <a:t>highpass</a:t>
            </a:r>
            <a:r>
              <a:rPr lang="en-US" sz="3200" dirty="0"/>
              <a:t> filtered images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0603A8-C8BC-4C3D-A0D9-C756D2CF7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61" y="1041401"/>
            <a:ext cx="8501063" cy="36837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1250C-A8C4-45B4-B644-0D89DCDE6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727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159C-B5E1-4B08-9597-299380C8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Linear vs. nonlinear noise reduction/sharpening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CAD922-F21C-44B0-A2D5-BF6358D3B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30" y="2019300"/>
            <a:ext cx="8874139" cy="30583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4729E-1A88-480A-96AA-F11A8CE137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3758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E8D4-5E99-414A-A421-BA678A13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A71F-E171-4222-B996-781612C41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Lecture on “Introduction to Linear Image Processing,”</a:t>
            </a:r>
          </a:p>
          <a:p>
            <a:pPr lvl="1"/>
            <a:r>
              <a:rPr lang="en-US" dirty="0" err="1"/>
              <a:t>Iasonas</a:t>
            </a:r>
            <a:r>
              <a:rPr lang="en-US" dirty="0"/>
              <a:t> Kokkinos </a:t>
            </a:r>
          </a:p>
          <a:p>
            <a:pPr lvl="1"/>
            <a:r>
              <a:rPr lang="en-US" dirty="0">
                <a:hlinkClick r:id="rId2"/>
              </a:rPr>
              <a:t>http://www.ipam.ucla.edu/abstract/?tid=11321&amp;pcode=GSS2013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265C1-1373-463D-82CC-B2ADC11EC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740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BCA3-E63B-4ABB-B9F7-F511F82E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Separable Linear Image Process. (1)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02095-68B2-4A61-9D59-D9D143D72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B11D5C-79B7-4755-A568-DFF43A930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57"/>
          <a:stretch/>
        </p:blipFill>
        <p:spPr>
          <a:xfrm>
            <a:off x="250825" y="859407"/>
            <a:ext cx="8518525" cy="3263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A17702-A933-4567-84A5-ABEE4AF0B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80" y="4122556"/>
            <a:ext cx="7616952" cy="2311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FC20D-D037-4DE6-9769-149A1868DE21}"/>
              </a:ext>
            </a:extLst>
          </p:cNvPr>
          <p:cNvSpPr txBox="1"/>
          <p:nvPr/>
        </p:nvSpPr>
        <p:spPr>
          <a:xfrm>
            <a:off x="991076" y="4507992"/>
            <a:ext cx="965329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50928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3E4F-C734-4193-A1F5-A7DE224E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Haar</a:t>
            </a:r>
            <a:r>
              <a:rPr lang="en-US" dirty="0"/>
              <a:t> Transform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D6896-8DB2-43E1-8E1A-51C699F6C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937582"/>
            <a:ext cx="8518525" cy="39850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187E0-4129-4670-87AF-2AD267CB4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721535"/>
      </p:ext>
    </p:extLst>
  </p:cSld>
  <p:clrMapOvr>
    <a:masterClrMapping/>
  </p:clrMapOvr>
</p:sld>
</file>

<file path=ppt/theme/theme1.xml><?xml version="1.0" encoding="utf-8"?>
<a:theme xmlns:a="http://schemas.openxmlformats.org/drawingml/2006/main" name="dmlab_templeate2_official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Arial">
      <a:majorFont>
        <a:latin typeface="Arial"/>
        <a:ea typeface="IB_K820Medium"/>
        <a:cs typeface=""/>
      </a:majorFont>
      <a:minorFont>
        <a:latin typeface="Arial Narrow"/>
        <a:ea typeface="IB_K820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90000"/>
          <a:buFont typeface="Wingdings 2" pitchFamily="18" charset="2"/>
          <a:buAutoNum type="arabicParenR"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Verdana" pitchFamily="34" charset="0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90000"/>
          <a:buFont typeface="Wingdings 2" pitchFamily="18" charset="2"/>
          <a:buAutoNum type="arabicParenR"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Verdana" pitchFamily="34" charset="0"/>
            <a:ea typeface="HY견고딕" pitchFamily="18" charset="-127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mlab_templeate2_official" id="{1B1C76C6-BAD4-4268-BBA6-76155FC6D389}" vid="{050EF1F2-FCA2-4788-8F1C-111E51FFC25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77409</TotalTime>
  <Words>1594</Words>
  <Application>Microsoft Office PowerPoint</Application>
  <PresentationFormat>On-screen Show (4:3)</PresentationFormat>
  <Paragraphs>385</Paragraphs>
  <Slides>77</Slides>
  <Notes>6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2" baseType="lpstr">
      <vt:lpstr>HY견고딕</vt:lpstr>
      <vt:lpstr>IB_K820Medium</vt:lpstr>
      <vt:lpstr>Malgun Gothic</vt:lpstr>
      <vt:lpstr>Malgun Gothic</vt:lpstr>
      <vt:lpstr>PMingLiU</vt:lpstr>
      <vt:lpstr>SimSun</vt:lpstr>
      <vt:lpstr>Arial</vt:lpstr>
      <vt:lpstr>Arial Narrow</vt:lpstr>
      <vt:lpstr>Cambria Math</vt:lpstr>
      <vt:lpstr>Times New Roman</vt:lpstr>
      <vt:lpstr>Verdana</vt:lpstr>
      <vt:lpstr>Wingdings</vt:lpstr>
      <vt:lpstr>Wingdings 2</vt:lpstr>
      <vt:lpstr>dmlab_templeate2_official</vt:lpstr>
      <vt:lpstr>Equation</vt:lpstr>
      <vt:lpstr> Week 8: Linear Processing Filtering</vt:lpstr>
      <vt:lpstr>Contents</vt:lpstr>
      <vt:lpstr>Linear Image Processing (1)</vt:lpstr>
      <vt:lpstr>Linear Image Processing (2)</vt:lpstr>
      <vt:lpstr>Linear Image Processing (3)</vt:lpstr>
      <vt:lpstr>Linear Image Processing (4)</vt:lpstr>
      <vt:lpstr>Separable Linear Image Process. (1)</vt:lpstr>
      <vt:lpstr>Separable Linear Image Process. (1)</vt:lpstr>
      <vt:lpstr>Haar Transform</vt:lpstr>
      <vt:lpstr>Sampling (1)</vt:lpstr>
      <vt:lpstr>Sampling (2)</vt:lpstr>
      <vt:lpstr>Sub-sampling (1)</vt:lpstr>
      <vt:lpstr>Subsampling (2)</vt:lpstr>
      <vt:lpstr>Another Example</vt:lpstr>
      <vt:lpstr>Shift-Invariant System &amp; Toeplitz Matrices</vt:lpstr>
      <vt:lpstr>Non-Separable 2D Convolution</vt:lpstr>
      <vt:lpstr>Non-Separable 2D Convolution</vt:lpstr>
      <vt:lpstr>Non-Separable 2D Convolution</vt:lpstr>
      <vt:lpstr>Convolution Example</vt:lpstr>
      <vt:lpstr>Integral Image</vt:lpstr>
      <vt:lpstr>Box Filtering</vt:lpstr>
      <vt:lpstr>Box filtering</vt:lpstr>
      <vt:lpstr>Why integral image</vt:lpstr>
      <vt:lpstr>Gaussian Filtering by Repeated Box Filter</vt:lpstr>
      <vt:lpstr>Gaussian Filtering by Repeated Box Filter</vt:lpstr>
      <vt:lpstr>1D Discrete-Time Fourier Transform</vt:lpstr>
      <vt:lpstr>2D Discrete-Time Fourier Transform</vt:lpstr>
      <vt:lpstr>5x5 Box Filter Revisited</vt:lpstr>
      <vt:lpstr>Frequency Response </vt:lpstr>
      <vt:lpstr>Horizontal Lowpass Filter</vt:lpstr>
      <vt:lpstr>Vertical Lowpass Filter </vt:lpstr>
      <vt:lpstr>Sharping Filter</vt:lpstr>
      <vt:lpstr>Sharping Filter (2)</vt:lpstr>
      <vt:lpstr>Sharping Filter (3)</vt:lpstr>
      <vt:lpstr>Zoneplate pattern </vt:lpstr>
      <vt:lpstr>Sampling interpretation of 2D FT</vt:lpstr>
      <vt:lpstr>Lowpass filtering</vt:lpstr>
      <vt:lpstr>Zoneplate demonstration</vt:lpstr>
      <vt:lpstr>Subsampling with prefiltering</vt:lpstr>
      <vt:lpstr>Image magnification (10%)</vt:lpstr>
      <vt:lpstr>Optical Anti-Aliasing filter</vt:lpstr>
      <vt:lpstr>Blurry images</vt:lpstr>
      <vt:lpstr>Blurry Images</vt:lpstr>
      <vt:lpstr>Image Restoration</vt:lpstr>
      <vt:lpstr>Image Denoising</vt:lpstr>
      <vt:lpstr>Image Deconvolution</vt:lpstr>
      <vt:lpstr>Image Inpainting </vt:lpstr>
      <vt:lpstr>Image Superresolution</vt:lpstr>
      <vt:lpstr>Compressive Sampling</vt:lpstr>
      <vt:lpstr>Image Deconvolution</vt:lpstr>
      <vt:lpstr>Image Deconvolution</vt:lpstr>
      <vt:lpstr>Wiener Filter </vt:lpstr>
      <vt:lpstr>Wiener Filtering</vt:lpstr>
      <vt:lpstr>Review: Power spectrum &amp; Cross spectrum </vt:lpstr>
      <vt:lpstr>Wiener Filter (2)</vt:lpstr>
      <vt:lpstr>Wiener filter for linear distortion and additive noise</vt:lpstr>
      <vt:lpstr>Wiener filter for linear distortion and additive noise</vt:lpstr>
      <vt:lpstr>Wiener filter for additive noise</vt:lpstr>
      <vt:lpstr>Wiener filter for additive noise</vt:lpstr>
      <vt:lpstr>Wiener Filter </vt:lpstr>
      <vt:lpstr>Motivation (2)</vt:lpstr>
      <vt:lpstr>Motivation (3)</vt:lpstr>
      <vt:lpstr>Motivation (4)</vt:lpstr>
      <vt:lpstr>Motivation (5)</vt:lpstr>
      <vt:lpstr>PowerPoint Presentation</vt:lpstr>
      <vt:lpstr>PowerPoint Presentation</vt:lpstr>
      <vt:lpstr>Motivation (6)</vt:lpstr>
      <vt:lpstr>Motivation (7)</vt:lpstr>
      <vt:lpstr>Wiener Filter</vt:lpstr>
      <vt:lpstr>Nonlinear noise reduction/sharpening</vt:lpstr>
      <vt:lpstr>Nonlinear noise reduction/sharpening </vt:lpstr>
      <vt:lpstr>Nonlinear noise reduction/sharpening</vt:lpstr>
      <vt:lpstr>Highpass filtered images</vt:lpstr>
      <vt:lpstr>Soft scoring function</vt:lpstr>
      <vt:lpstr>Soft scoring of highpass filtered images</vt:lpstr>
      <vt:lpstr>Linear vs. nonlinear noise reduction/sharpening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압축 센싱 기반 저조도 영상 압축 기술 개발</dc:title>
  <dc:creator>Younghyeon Park</dc:creator>
  <cp:lastModifiedBy>Windows User</cp:lastModifiedBy>
  <cp:revision>2856</cp:revision>
  <cp:lastPrinted>2018-07-16T14:21:45Z</cp:lastPrinted>
  <dcterms:created xsi:type="dcterms:W3CDTF">2015-06-01T15:13:23Z</dcterms:created>
  <dcterms:modified xsi:type="dcterms:W3CDTF">2019-12-06T10:17:29Z</dcterms:modified>
</cp:coreProperties>
</file>